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Lst>
  <p:notesMasterIdLst>
    <p:notesMasterId r:id="rId30"/>
  </p:notesMasterIdLst>
  <p:handoutMasterIdLst>
    <p:handoutMasterId r:id="rId31"/>
  </p:handoutMasterIdLst>
  <p:sldIdLst>
    <p:sldId id="264" r:id="rId5"/>
    <p:sldId id="268" r:id="rId6"/>
    <p:sldId id="267" r:id="rId7"/>
    <p:sldId id="266" r:id="rId8"/>
    <p:sldId id="298" r:id="rId9"/>
    <p:sldId id="301" r:id="rId10"/>
    <p:sldId id="297" r:id="rId11"/>
    <p:sldId id="273" r:id="rId12"/>
    <p:sldId id="277" r:id="rId13"/>
    <p:sldId id="280" r:id="rId14"/>
    <p:sldId id="281" r:id="rId15"/>
    <p:sldId id="302" r:id="rId16"/>
    <p:sldId id="310" r:id="rId17"/>
    <p:sldId id="311" r:id="rId18"/>
    <p:sldId id="309" r:id="rId19"/>
    <p:sldId id="285" r:id="rId20"/>
    <p:sldId id="286" r:id="rId21"/>
    <p:sldId id="289" r:id="rId22"/>
    <p:sldId id="312" r:id="rId23"/>
    <p:sldId id="294" r:id="rId24"/>
    <p:sldId id="303" r:id="rId25"/>
    <p:sldId id="306" r:id="rId26"/>
    <p:sldId id="304" r:id="rId27"/>
    <p:sldId id="307" r:id="rId28"/>
    <p:sldId id="313" r:id="rId29"/>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00"/>
    <a:srgbClr val="004280"/>
    <a:srgbClr val="04306C"/>
    <a:srgbClr val="66CCFF"/>
    <a:srgbClr val="1736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960" autoAdjust="0"/>
    <p:restoredTop sz="63833" autoAdjust="0"/>
  </p:normalViewPr>
  <p:slideViewPr>
    <p:cSldViewPr snapToGrid="0" snapToObjects="1">
      <p:cViewPr varScale="1">
        <p:scale>
          <a:sx n="96" d="100"/>
          <a:sy n="96" d="100"/>
        </p:scale>
        <p:origin x="1632"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44"/>
    </p:cViewPr>
  </p:sorterViewPr>
  <p:notesViewPr>
    <p:cSldViewPr snapToGrid="0" snapToObjects="1">
      <p:cViewPr varScale="1">
        <p:scale>
          <a:sx n="47" d="100"/>
          <a:sy n="47" d="100"/>
        </p:scale>
        <p:origin x="279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56B4300-6313-8B46-9B26-2D67B697A504}" type="datetimeFigureOut">
              <a:rPr lang="en-US" smtClean="0"/>
              <a:t>5/10/2023</a:t>
            </a:fld>
            <a:endParaRPr lang="en-US"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A2723FB-6E99-2049-9D1F-B3601A988037}" type="slidenum">
              <a:rPr lang="en-US" smtClean="0"/>
              <a:t>‹#›</a:t>
            </a:fld>
            <a:endParaRPr lang="en-US" dirty="0"/>
          </a:p>
        </p:txBody>
      </p:sp>
    </p:spTree>
    <p:extLst>
      <p:ext uri="{BB962C8B-B14F-4D97-AF65-F5344CB8AC3E}">
        <p14:creationId xmlns:p14="http://schemas.microsoft.com/office/powerpoint/2010/main" val="3209090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8D3B221-8DB7-4774-9AD6-4C65F4E55364}" type="datetimeFigureOut">
              <a:rPr lang="en-GB" smtClean="0"/>
              <a:t>10/05/2023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805C481-6222-4528-BE3D-928EE73C29B1}" type="slidenum">
              <a:rPr lang="en-GB" smtClean="0"/>
              <a:t>‹#›</a:t>
            </a:fld>
            <a:endParaRPr lang="en-GB"/>
          </a:p>
        </p:txBody>
      </p:sp>
    </p:spTree>
    <p:extLst>
      <p:ext uri="{BB962C8B-B14F-4D97-AF65-F5344CB8AC3E}">
        <p14:creationId xmlns:p14="http://schemas.microsoft.com/office/powerpoint/2010/main" val="3307464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Welcome to the 10</a:t>
            </a:r>
            <a:r>
              <a:rPr lang="en-GB" baseline="30000" dirty="0">
                <a:effectLst/>
                <a:latin typeface="Calibri" panose="020F0502020204030204" pitchFamily="34" charset="0"/>
                <a:ea typeface="Calibri" panose="020F0502020204030204" pitchFamily="34" charset="0"/>
                <a:cs typeface="Calibri" panose="020F0502020204030204" pitchFamily="34" charset="0"/>
              </a:rPr>
              <a:t>th</a:t>
            </a:r>
            <a:r>
              <a:rPr lang="en-GB" dirty="0">
                <a:effectLst/>
                <a:latin typeface="Calibri" panose="020F0502020204030204" pitchFamily="34" charset="0"/>
                <a:ea typeface="Calibri" panose="020F0502020204030204" pitchFamily="34" charset="0"/>
                <a:cs typeface="Calibri" panose="020F0502020204030204" pitchFamily="34" charset="0"/>
              </a:rPr>
              <a:t> medical directorate awards.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My name is Emma Watson and I am the Executive Medical Director of NHS Education for Scotland.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The past year has seen continued pressure on every part of the NHS in Scotland.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Despite the service pressures, individuals and teams have worked above and beyond to keep the wheels of medical education turning.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Calibri" panose="020F0502020204030204" pitchFamily="34" charset="0"/>
                <a:ea typeface="Calibri" panose="020F0502020204030204" pitchFamily="34" charset="0"/>
              </a:rPr>
              <a:t>Today, I am delighted to acknowledge and honour some of those who have played their part,.</a:t>
            </a:r>
            <a:endParaRPr lang="en-GB" dirty="0"/>
          </a:p>
        </p:txBody>
      </p:sp>
      <p:sp>
        <p:nvSpPr>
          <p:cNvPr id="4" name="Slide Number Placeholder 3"/>
          <p:cNvSpPr>
            <a:spLocks noGrp="1"/>
          </p:cNvSpPr>
          <p:nvPr>
            <p:ph type="sldNum" sz="quarter" idx="5"/>
          </p:nvPr>
        </p:nvSpPr>
        <p:spPr/>
        <p:txBody>
          <a:bodyPr/>
          <a:lstStyle/>
          <a:p>
            <a:fld id="{D805C481-6222-4528-BE3D-928EE73C29B1}" type="slidenum">
              <a:rPr lang="en-GB" smtClean="0"/>
              <a:t>1</a:t>
            </a:fld>
            <a:endParaRPr lang="en-GB"/>
          </a:p>
        </p:txBody>
      </p:sp>
    </p:spTree>
    <p:extLst>
      <p:ext uri="{BB962C8B-B14F-4D97-AF65-F5344CB8AC3E}">
        <p14:creationId xmlns:p14="http://schemas.microsoft.com/office/powerpoint/2010/main" val="3882482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Miss Michelle Thornton, Dr Aidan Cahill, Mrs Catherine (Karen) Boylan</a:t>
            </a:r>
          </a:p>
          <a:p>
            <a:endParaRPr lang="en-GB" dirty="0">
              <a:solidFill>
                <a:srgbClr val="000000"/>
              </a:solidFill>
              <a:effectLst/>
            </a:endParaRPr>
          </a:p>
          <a:p>
            <a:r>
              <a:rPr lang="en-GB" dirty="0">
                <a:solidFill>
                  <a:srgbClr val="000000"/>
                </a:solidFill>
                <a:cs typeface="Calibri"/>
              </a:rPr>
              <a:t>They are the clinical and programme leads of the National Endoscopy training programme, based at the NHS Scotland Academy. Through their leadership, they have, at great pace, implemented a range of </a:t>
            </a:r>
            <a:r>
              <a:rPr lang="en-GB" dirty="0" err="1">
                <a:solidFill>
                  <a:srgbClr val="000000"/>
                </a:solidFill>
                <a:cs typeface="Calibri"/>
              </a:rPr>
              <a:t>multiprofessional</a:t>
            </a:r>
            <a:r>
              <a:rPr lang="en-GB" dirty="0">
                <a:solidFill>
                  <a:srgbClr val="000000"/>
                </a:solidFill>
                <a:cs typeface="Calibri"/>
              </a:rPr>
              <a:t> educational programmes for endoscopy teams across </a:t>
            </a:r>
            <a:r>
              <a:rPr lang="en-GB" dirty="0" err="1">
                <a:solidFill>
                  <a:srgbClr val="000000"/>
                </a:solidFill>
                <a:cs typeface="Calibri"/>
              </a:rPr>
              <a:t>scotland</a:t>
            </a:r>
            <a:r>
              <a:rPr lang="en-GB" dirty="0">
                <a:solidFill>
                  <a:srgbClr val="000000"/>
                </a:solidFill>
                <a:cs typeface="Calibri"/>
              </a:rPr>
              <a:t>. They have done so with an inclusive, collaborative and </a:t>
            </a:r>
            <a:r>
              <a:rPr lang="en-GB" dirty="0" err="1">
                <a:solidFill>
                  <a:srgbClr val="000000"/>
                </a:solidFill>
                <a:cs typeface="Calibri"/>
              </a:rPr>
              <a:t>and</a:t>
            </a:r>
            <a:r>
              <a:rPr lang="en-GB" dirty="0">
                <a:solidFill>
                  <a:srgbClr val="000000"/>
                </a:solidFill>
                <a:cs typeface="Calibri"/>
              </a:rPr>
              <a:t> national approach.</a:t>
            </a:r>
            <a:endParaRPr lang="en-GB" dirty="0">
              <a:solidFill>
                <a:srgbClr val="000000"/>
              </a:solidFill>
              <a:effectLst/>
            </a:endParaRPr>
          </a:p>
          <a:p>
            <a:endParaRPr lang="en-GB" dirty="0">
              <a:solidFill>
                <a:srgbClr val="000000"/>
              </a:solidFill>
            </a:endParaRPr>
          </a:p>
          <a:p>
            <a:r>
              <a:rPr lang="en-GB" dirty="0">
                <a:solidFill>
                  <a:srgbClr val="000000"/>
                </a:solidFill>
                <a:effectLst/>
              </a:rPr>
              <a:t>And the Winner for Innovation in Training is…..</a:t>
            </a:r>
            <a:endParaRPr lang="en-GB" dirty="0"/>
          </a:p>
        </p:txBody>
      </p:sp>
      <p:sp>
        <p:nvSpPr>
          <p:cNvPr id="4" name="Slide Number Placeholder 3"/>
          <p:cNvSpPr>
            <a:spLocks noGrp="1"/>
          </p:cNvSpPr>
          <p:nvPr>
            <p:ph type="sldNum" sz="quarter" idx="5"/>
          </p:nvPr>
        </p:nvSpPr>
        <p:spPr/>
        <p:txBody>
          <a:bodyPr/>
          <a:lstStyle/>
          <a:p>
            <a:fld id="{D805C481-6222-4528-BE3D-928EE73C29B1}" type="slidenum">
              <a:rPr lang="en-GB" smtClean="0"/>
              <a:t>10</a:t>
            </a:fld>
            <a:endParaRPr lang="en-GB"/>
          </a:p>
        </p:txBody>
      </p:sp>
    </p:spTree>
    <p:extLst>
      <p:ext uri="{BB962C8B-B14F-4D97-AF65-F5344CB8AC3E}">
        <p14:creationId xmlns:p14="http://schemas.microsoft.com/office/powerpoint/2010/main" val="1306109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 Lesley Arends and Dr Isa Ouwehand</a:t>
            </a:r>
          </a:p>
          <a:p>
            <a:endParaRPr lang="en-GB" dirty="0"/>
          </a:p>
          <a:p>
            <a:r>
              <a:rPr lang="en-GB" dirty="0"/>
              <a:t>As a Foundation Year 2 doctors in the West of Scotland, they set up a teaching series called the Glasgow Series. This was a series of 20 podcasts featuring inspirational Consultants and General Practitioners nominated by FY 2 doctors. Each podcast includes a description of the interviewee’s training and career path, presentation of a memorable case with learning points and discussion about what a career in their specialty would involve.  It was done as a response to the training challenges facing everyone during Covid 19.   </a:t>
            </a:r>
            <a:br>
              <a:rPr lang="en-US" dirty="0">
                <a:cs typeface="+mn-lt"/>
              </a:rPr>
            </a:br>
            <a:br>
              <a:rPr lang="en-US" dirty="0">
                <a:cs typeface="+mn-lt"/>
              </a:rPr>
            </a:br>
            <a:r>
              <a:rPr lang="en-GB" dirty="0"/>
              <a:t>Lesley and Isa arranged the whole project themselves, including recording, editing and publicity.  Lesley and Isa have now gifted the series to NES – it is planned to host the series through the Scotland Deanery website and continue to highlight to all FY 1 and FY 2 trainees.  Informal and formal feedback of this learner-driven teaching resource has been excellent.</a:t>
            </a:r>
            <a:endParaRPr lang="en-GB" dirty="0">
              <a:cs typeface="+mn-lt"/>
            </a:endParaRPr>
          </a:p>
          <a:p>
            <a:endParaRPr lang="en-GB" dirty="0"/>
          </a:p>
          <a:p>
            <a:r>
              <a:rPr lang="en-GB" dirty="0"/>
              <a:t>Congratulations!</a:t>
            </a:r>
          </a:p>
          <a:p>
            <a:endParaRPr lang="en-GB" dirty="0"/>
          </a:p>
          <a:p>
            <a:r>
              <a:rPr lang="en-GB" dirty="0"/>
              <a:t>The next award is new for 2023 and is for </a:t>
            </a:r>
          </a:p>
        </p:txBody>
      </p:sp>
      <p:sp>
        <p:nvSpPr>
          <p:cNvPr id="4" name="Slide Number Placeholder 3"/>
          <p:cNvSpPr>
            <a:spLocks noGrp="1"/>
          </p:cNvSpPr>
          <p:nvPr>
            <p:ph type="sldNum" sz="quarter" idx="5"/>
          </p:nvPr>
        </p:nvSpPr>
        <p:spPr/>
        <p:txBody>
          <a:bodyPr/>
          <a:lstStyle/>
          <a:p>
            <a:fld id="{D805C481-6222-4528-BE3D-928EE73C29B1}" type="slidenum">
              <a:rPr lang="en-GB" smtClean="0"/>
              <a:t>11</a:t>
            </a:fld>
            <a:endParaRPr lang="en-GB"/>
          </a:p>
        </p:txBody>
      </p:sp>
    </p:spTree>
    <p:extLst>
      <p:ext uri="{BB962C8B-B14F-4D97-AF65-F5344CB8AC3E}">
        <p14:creationId xmlns:p14="http://schemas.microsoft.com/office/powerpoint/2010/main" val="659476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45"/>
              </a:lnSpc>
              <a:spcAft>
                <a:spcPts val="1000"/>
              </a:spcAft>
            </a:pPr>
            <a:r>
              <a:rPr lang="en-GB" sz="1200" kern="1200" dirty="0">
                <a:solidFill>
                  <a:schemeClr val="tx1"/>
                </a:solidFill>
                <a:effectLst/>
                <a:latin typeface="+mn-lt"/>
                <a:ea typeface="+mn-ea"/>
                <a:cs typeface="+mn-cs"/>
              </a:rPr>
              <a:t>…to recognise </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 individual or team who have made a positive contribution to acknowledging and addressing the impact of climate change through significant initiatives in medical education.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runner up is….</a:t>
            </a:r>
            <a:endParaRPr lang="en-GB" dirty="0"/>
          </a:p>
        </p:txBody>
      </p:sp>
      <p:sp>
        <p:nvSpPr>
          <p:cNvPr id="4" name="Slide Number Placeholder 3"/>
          <p:cNvSpPr>
            <a:spLocks noGrp="1"/>
          </p:cNvSpPr>
          <p:nvPr>
            <p:ph type="sldNum" sz="quarter" idx="5"/>
          </p:nvPr>
        </p:nvSpPr>
        <p:spPr/>
        <p:txBody>
          <a:bodyPr/>
          <a:lstStyle/>
          <a:p>
            <a:fld id="{D805C481-6222-4528-BE3D-928EE73C29B1}" type="slidenum">
              <a:rPr lang="en-GB" smtClean="0"/>
              <a:t>12</a:t>
            </a:fld>
            <a:endParaRPr lang="en-GB"/>
          </a:p>
        </p:txBody>
      </p:sp>
    </p:spTree>
    <p:extLst>
      <p:ext uri="{BB962C8B-B14F-4D97-AF65-F5344CB8AC3E}">
        <p14:creationId xmlns:p14="http://schemas.microsoft.com/office/powerpoint/2010/main" val="96424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Eleanor Murray and the renal sustainability team</a:t>
            </a:r>
          </a:p>
          <a:p>
            <a:endParaRPr lang="en-GB" dirty="0">
              <a:solidFill>
                <a:srgbClr val="000000"/>
              </a:solidFill>
              <a:effectLst/>
            </a:endParaRPr>
          </a:p>
          <a:p>
            <a:r>
              <a:rPr lang="en-GB" dirty="0">
                <a:solidFill>
                  <a:srgbClr val="000000"/>
                </a:solidFill>
                <a:cs typeface="Calibri" panose="020F0502020204030204"/>
              </a:rPr>
              <a:t>This team, based in Glasgow, have made h</a:t>
            </a:r>
            <a:r>
              <a:rPr lang="en-GB" dirty="0"/>
              <a:t>uge strides into improving sustainability of renal dialysis in particular within QEUH renal service, bringing about major system and service changes. They are an inspiring and collaborative team who have also presented their work at national conferences. </a:t>
            </a:r>
            <a:endParaRPr lang="en-GB" dirty="0">
              <a:solidFill>
                <a:srgbClr val="000000"/>
              </a:solidFill>
              <a:effectLst/>
              <a:cs typeface="Calibri" panose="020F0502020204030204"/>
            </a:endParaRPr>
          </a:p>
          <a:p>
            <a:endParaRPr lang="en-GB" dirty="0">
              <a:solidFill>
                <a:srgbClr val="000000"/>
              </a:solidFill>
            </a:endParaRPr>
          </a:p>
          <a:p>
            <a:r>
              <a:rPr lang="en-GB" dirty="0">
                <a:solidFill>
                  <a:srgbClr val="000000"/>
                </a:solidFill>
                <a:effectLst/>
              </a:rPr>
              <a:t>And the Winner for Environmental Sustainability is…..</a:t>
            </a:r>
            <a:endParaRPr lang="en-GB" dirty="0"/>
          </a:p>
        </p:txBody>
      </p:sp>
      <p:sp>
        <p:nvSpPr>
          <p:cNvPr id="4" name="Slide Number Placeholder 3"/>
          <p:cNvSpPr>
            <a:spLocks noGrp="1"/>
          </p:cNvSpPr>
          <p:nvPr>
            <p:ph type="sldNum" sz="quarter" idx="5"/>
          </p:nvPr>
        </p:nvSpPr>
        <p:spPr/>
        <p:txBody>
          <a:bodyPr/>
          <a:lstStyle/>
          <a:p>
            <a:fld id="{D805C481-6222-4528-BE3D-928EE73C29B1}" type="slidenum">
              <a:rPr lang="en-GB" smtClean="0"/>
              <a:t>13</a:t>
            </a:fld>
            <a:endParaRPr lang="en-GB"/>
          </a:p>
        </p:txBody>
      </p:sp>
    </p:spTree>
    <p:extLst>
      <p:ext uri="{BB962C8B-B14F-4D97-AF65-F5344CB8AC3E}">
        <p14:creationId xmlns:p14="http://schemas.microsoft.com/office/powerpoint/2010/main" val="3556924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 Rory Gibson, Dr Adelaide Fisher, Dr Siddharth Basett in NHS Highland.</a:t>
            </a:r>
            <a:endParaRPr lang="en-US" dirty="0"/>
          </a:p>
          <a:p>
            <a:endParaRPr lang="en-GB" dirty="0"/>
          </a:p>
          <a:p>
            <a:r>
              <a:rPr lang="en-GB" dirty="0"/>
              <a:t>This team developed and delivered an innovative weeklong programme of Climate Awareness education for all NHS Highland staff coinciding with the Scottish Governments National Climate Week 2022. The aim was to address the Climate emergency through medical education. They sourced funding, liaised with third sector organisations, and delivered a considered, wide ranging and thought-provoking programme.  </a:t>
            </a:r>
            <a:endParaRPr lang="en-GB" dirty="0">
              <a:cs typeface="Calibri" panose="020F0502020204030204"/>
            </a:endParaRPr>
          </a:p>
          <a:p>
            <a:r>
              <a:rPr lang="en-GB" dirty="0"/>
              <a:t> </a:t>
            </a:r>
            <a:endParaRPr lang="en-GB" dirty="0">
              <a:cs typeface="Calibri"/>
            </a:endParaRPr>
          </a:p>
          <a:p>
            <a:r>
              <a:rPr lang="en-GB" dirty="0"/>
              <a:t>Their programme introduced staff and students to local initiatives to reduce waste, save energy, to develop active travel habits and support, and to aid incorporation of Sustainability into the curriculum. They collaborated with colleagues in NHS Grampian and coordinated talks and teaching sessions to be delivered across the north of Scotland.   Yoga lessons, walks and garden visits were mixed with inhaler discussions, the National Green Theatre project talks and students discussing their involvement in the Planetary Health Report card. It was accessible, inclusive, and highly educational week.  </a:t>
            </a:r>
            <a:endParaRPr lang="en-GB" dirty="0">
              <a:cs typeface="Calibri"/>
            </a:endParaRPr>
          </a:p>
          <a:p>
            <a:r>
              <a:rPr lang="en-GB" dirty="0"/>
              <a:t> </a:t>
            </a:r>
            <a:endParaRPr lang="en-GB" dirty="0">
              <a:cs typeface="Calibri"/>
            </a:endParaRPr>
          </a:p>
          <a:p>
            <a:r>
              <a:rPr lang="en-GB" dirty="0"/>
              <a:t>The event enthused junior and senior </a:t>
            </a:r>
            <a:r>
              <a:rPr lang="en-GB"/>
              <a:t>doctors and medical </a:t>
            </a:r>
            <a:r>
              <a:rPr lang="en-GB" dirty="0"/>
              <a:t>students to form groups and develop projects addressing different aspects of climate change on the Inverness Raigmore site. Sustainability is now embedded into Quality improvement teaching and training in NHS Highland and many further resources have been developed.</a:t>
            </a:r>
            <a:endParaRPr lang="en-GB" dirty="0">
              <a:cs typeface="Calibri"/>
            </a:endParaRPr>
          </a:p>
          <a:p>
            <a:r>
              <a:rPr lang="en-GB" dirty="0"/>
              <a:t> </a:t>
            </a:r>
            <a:endParaRPr lang="en-GB" dirty="0">
              <a:cs typeface="Calibri"/>
            </a:endParaRPr>
          </a:p>
          <a:p>
            <a:r>
              <a:rPr lang="en-GB" b="1" dirty="0"/>
              <a:t>Congratulations!</a:t>
            </a:r>
            <a:endParaRPr lang="en-GB" b="1" dirty="0">
              <a:cs typeface="Calibri"/>
            </a:endParaRPr>
          </a:p>
          <a:p>
            <a:endParaRPr lang="en-GB" b="1" dirty="0">
              <a:cs typeface="Calibri"/>
            </a:endParaRPr>
          </a:p>
          <a:p>
            <a:r>
              <a:rPr lang="en-GB" b="1" dirty="0">
                <a:cs typeface="Calibri"/>
              </a:rPr>
              <a:t>The next award is for...</a:t>
            </a:r>
          </a:p>
        </p:txBody>
      </p:sp>
      <p:sp>
        <p:nvSpPr>
          <p:cNvPr id="4" name="Slide Number Placeholder 3"/>
          <p:cNvSpPr>
            <a:spLocks noGrp="1"/>
          </p:cNvSpPr>
          <p:nvPr>
            <p:ph type="sldNum" sz="quarter" idx="5"/>
          </p:nvPr>
        </p:nvSpPr>
        <p:spPr/>
        <p:txBody>
          <a:bodyPr/>
          <a:lstStyle/>
          <a:p>
            <a:fld id="{D805C481-6222-4528-BE3D-928EE73C29B1}" type="slidenum">
              <a:rPr lang="en-GB" smtClean="0"/>
              <a:t>14</a:t>
            </a:fld>
            <a:endParaRPr lang="en-GB"/>
          </a:p>
        </p:txBody>
      </p:sp>
    </p:spTree>
    <p:extLst>
      <p:ext uri="{BB962C8B-B14F-4D97-AF65-F5344CB8AC3E}">
        <p14:creationId xmlns:p14="http://schemas.microsoft.com/office/powerpoint/2010/main" val="345172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Staff support</a:t>
            </a:r>
            <a:endParaRPr lang="en-GB" dirty="0"/>
          </a:p>
          <a:p>
            <a:endParaRPr lang="en-GB" dirty="0"/>
          </a:p>
          <a:p>
            <a:r>
              <a:rPr lang="en-GB" sz="1200" kern="1200" dirty="0">
                <a:solidFill>
                  <a:schemeClr val="tx1"/>
                </a:solidFill>
                <a:effectLst/>
                <a:latin typeface="+mn-lt"/>
                <a:ea typeface="+mn-ea"/>
                <a:cs typeface="+mn-cs"/>
              </a:rPr>
              <a:t>This award is given to recognise the exceptional support given by education administrative staff across medical schools and health boards.</a:t>
            </a:r>
            <a:endParaRPr lang="en-GB" dirty="0">
              <a:cs typeface="Calibri" panose="020F0502020204030204"/>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runner up is….</a:t>
            </a:r>
            <a:endParaRPr lang="en-GB" dirty="0"/>
          </a:p>
        </p:txBody>
      </p:sp>
      <p:sp>
        <p:nvSpPr>
          <p:cNvPr id="4" name="Slide Number Placeholder 3"/>
          <p:cNvSpPr>
            <a:spLocks noGrp="1"/>
          </p:cNvSpPr>
          <p:nvPr>
            <p:ph type="sldNum" sz="quarter" idx="5"/>
          </p:nvPr>
        </p:nvSpPr>
        <p:spPr/>
        <p:txBody>
          <a:bodyPr/>
          <a:lstStyle/>
          <a:p>
            <a:fld id="{D805C481-6222-4528-BE3D-928EE73C29B1}" type="slidenum">
              <a:rPr lang="en-GB" smtClean="0"/>
              <a:t>15</a:t>
            </a:fld>
            <a:endParaRPr lang="en-GB"/>
          </a:p>
        </p:txBody>
      </p:sp>
    </p:spTree>
    <p:extLst>
      <p:ext uri="{BB962C8B-B14F-4D97-AF65-F5344CB8AC3E}">
        <p14:creationId xmlns:p14="http://schemas.microsoft.com/office/powerpoint/2010/main" val="1814120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Wendy Cooper</a:t>
            </a:r>
          </a:p>
          <a:p>
            <a:endParaRPr lang="en-GB" dirty="0"/>
          </a:p>
          <a:p>
            <a:r>
              <a:rPr lang="en-GB" dirty="0"/>
              <a:t>Wendy Cooper is the Medical Education Administrator at the Gilbert Bain Hospital, Lerwick, Shetland.  As such, Wendy is one of the first people that new medical students and junior doctors meet on their arrival at the hospital.  As a pastoral and administrative bridge between them and the clinical teams, Wendy quickly and efficiently makes them feel at home and a part of the close-knit hospital and island community.</a:t>
            </a:r>
            <a:endParaRPr lang="en-GB" dirty="0">
              <a:cs typeface="Calibri"/>
            </a:endParaRPr>
          </a:p>
          <a:p>
            <a:endParaRPr lang="en-GB" dirty="0"/>
          </a:p>
          <a:p>
            <a:r>
              <a:rPr lang="en-GB" dirty="0"/>
              <a:t>If there is anything Wendy can do to help, she does it. Examples include providing home bakes to enjoy after teaching, fetching some shopping for someone who is unwell.  Her dedication to her job, the willingness to go beyond its requirements, and above all her thoughtfulness and kindness to her colleagues is an inspiration to those around her.</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effectLst/>
              </a:rPr>
              <a:t>And the Winner of the Staff Support Award is….</a:t>
            </a:r>
            <a:endParaRPr lang="en-GB" dirty="0"/>
          </a:p>
        </p:txBody>
      </p:sp>
      <p:sp>
        <p:nvSpPr>
          <p:cNvPr id="4" name="Slide Number Placeholder 3"/>
          <p:cNvSpPr>
            <a:spLocks noGrp="1"/>
          </p:cNvSpPr>
          <p:nvPr>
            <p:ph type="sldNum" sz="quarter" idx="5"/>
          </p:nvPr>
        </p:nvSpPr>
        <p:spPr/>
        <p:txBody>
          <a:bodyPr/>
          <a:lstStyle/>
          <a:p>
            <a:fld id="{D805C481-6222-4528-BE3D-928EE73C29B1}" type="slidenum">
              <a:rPr lang="en-GB" smtClean="0"/>
              <a:t>16</a:t>
            </a:fld>
            <a:endParaRPr lang="en-GB"/>
          </a:p>
        </p:txBody>
      </p:sp>
    </p:spTree>
    <p:extLst>
      <p:ext uri="{BB962C8B-B14F-4D97-AF65-F5344CB8AC3E}">
        <p14:creationId xmlns:p14="http://schemas.microsoft.com/office/powerpoint/2010/main" val="576309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Ayan Osman, Sam Boyd and Sam Doonan, who</a:t>
            </a:r>
            <a:r>
              <a:rPr lang="en-GB" dirty="0">
                <a:solidFill>
                  <a:srgbClr val="000000"/>
                </a:solidFill>
                <a:latin typeface="Calibri"/>
                <a:cs typeface="Calibri"/>
              </a:rPr>
              <a:t> are the </a:t>
            </a:r>
            <a:r>
              <a:rPr lang="en-GB" sz="1800" dirty="0">
                <a:solidFill>
                  <a:srgbClr val="000000"/>
                </a:solidFill>
                <a:latin typeface="Arial"/>
                <a:cs typeface="Arial"/>
              </a:rPr>
              <a:t>medical rota team at the Queen Elizabeth University Hospital, Glasgow. </a:t>
            </a:r>
            <a:endParaRPr lang="en-US" dirty="0">
              <a:solidFill>
                <a:srgbClr val="000000"/>
              </a:solidFill>
              <a:latin typeface="Calibri" panose="020F0502020204030204"/>
              <a:cs typeface="Calibri"/>
            </a:endParaRPr>
          </a:p>
          <a:p>
            <a:endParaRPr lang="en-GB" sz="1800" dirty="0">
              <a:solidFill>
                <a:srgbClr val="000000"/>
              </a:solidFill>
              <a:latin typeface="Arial"/>
              <a:cs typeface="Arial"/>
            </a:endParaRPr>
          </a:p>
          <a:p>
            <a:r>
              <a:rPr lang="en-GB" sz="1800" dirty="0">
                <a:solidFill>
                  <a:srgbClr val="000000"/>
                </a:solidFill>
                <a:latin typeface="Arial"/>
                <a:cs typeface="Arial"/>
              </a:rPr>
              <a:t>They have worked above and beyond to ensure </a:t>
            </a:r>
            <a:r>
              <a:rPr lang="en-GB" sz="1800" b="0" i="0" u="none" strike="noStrike" dirty="0">
                <a:solidFill>
                  <a:srgbClr val="000000"/>
                </a:solidFill>
                <a:effectLst/>
                <a:latin typeface="Arial"/>
                <a:cs typeface="Arial"/>
              </a:rPr>
              <a:t>ensuring safe staffing during the COVID pandemic and the current NHS pressures over the last few years. </a:t>
            </a:r>
            <a:r>
              <a:rPr lang="en-GB" sz="1800" dirty="0">
                <a:solidFill>
                  <a:srgbClr val="000000"/>
                </a:solidFill>
                <a:latin typeface="Arial"/>
                <a:cs typeface="Arial"/>
              </a:rPr>
              <a:t>In a very challenging and fast-paced environment, they </a:t>
            </a:r>
            <a:r>
              <a:rPr lang="en-GB" sz="1800" b="0" i="0" u="none" strike="noStrike" dirty="0">
                <a:solidFill>
                  <a:srgbClr val="000000"/>
                </a:solidFill>
                <a:effectLst/>
                <a:latin typeface="Arial"/>
                <a:cs typeface="Arial"/>
              </a:rPr>
              <a:t>work tirelessly day-in and day-out to ensure that medical staffing is safe to deal with current pressures. In addition to their day-to-day job, they also organise the departmental induction for all new trainees joining the QEUH campus.</a:t>
            </a:r>
            <a:r>
              <a:rPr lang="en-GB" sz="1800" dirty="0">
                <a:solidFill>
                  <a:srgbClr val="000000"/>
                </a:solidFill>
                <a:latin typeface="Arial"/>
                <a:cs typeface="Arial"/>
              </a:rPr>
              <a:t> </a:t>
            </a:r>
            <a:endParaRPr lang="en-US" dirty="0">
              <a:solidFill>
                <a:srgbClr val="000000"/>
              </a:solidFill>
              <a:latin typeface="Calibri" panose="020F0502020204030204"/>
              <a:cs typeface="Calibri"/>
            </a:endParaRPr>
          </a:p>
          <a:p>
            <a:endParaRPr lang="en-GB" sz="1800" dirty="0">
              <a:solidFill>
                <a:srgbClr val="000000"/>
              </a:solidFill>
              <a:latin typeface="Arial"/>
              <a:cs typeface="Arial"/>
            </a:endParaRPr>
          </a:p>
          <a:p>
            <a:r>
              <a:rPr lang="en-GB" sz="1800" dirty="0">
                <a:solidFill>
                  <a:srgbClr val="000000"/>
                </a:solidFill>
                <a:latin typeface="Arial"/>
                <a:cs typeface="Arial"/>
              </a:rPr>
              <a:t>They</a:t>
            </a:r>
            <a:r>
              <a:rPr lang="en-GB" sz="1800" b="0" i="0" u="none" strike="noStrike" dirty="0">
                <a:solidFill>
                  <a:srgbClr val="000000"/>
                </a:solidFill>
                <a:effectLst/>
                <a:latin typeface="Arial"/>
                <a:cs typeface="Arial"/>
              </a:rPr>
              <a:t> attend handovers to address any trainee concerns about staffing </a:t>
            </a:r>
            <a:r>
              <a:rPr lang="en-GB" sz="1800" dirty="0">
                <a:solidFill>
                  <a:srgbClr val="000000"/>
                </a:solidFill>
                <a:latin typeface="Arial"/>
                <a:cs typeface="Arial"/>
              </a:rPr>
              <a:t>or unforeseen</a:t>
            </a:r>
            <a:r>
              <a:rPr lang="en-GB" sz="1800" b="0" i="0" u="none" strike="noStrike" dirty="0">
                <a:solidFill>
                  <a:srgbClr val="000000"/>
                </a:solidFill>
                <a:effectLst/>
                <a:latin typeface="Arial"/>
                <a:cs typeface="Arial"/>
              </a:rPr>
              <a:t> acute gaps that may impact junior doctors wellbeing and will make plans in place to ensure that cover is sought and provide continency plans. They are actively involved in ensuring that junior doctors have their breaks. They are also very supportive of the Junior Doctors Forum and establish rapport with all trainees by organising rota drop-in sessions for all trainees which happens fortnightly.</a:t>
            </a:r>
            <a:endParaRPr lang="en-US" dirty="0">
              <a:solidFill>
                <a:srgbClr val="000000"/>
              </a:solidFill>
              <a:latin typeface="Calibri" panose="020F0502020204030204"/>
              <a:cs typeface="Calibri"/>
            </a:endParaRPr>
          </a:p>
          <a:p>
            <a:endParaRPr lang="en-GB" sz="1800" dirty="0">
              <a:solidFill>
                <a:srgbClr val="000000"/>
              </a:solidFill>
              <a:latin typeface="Arial"/>
              <a:cs typeface="Arial"/>
            </a:endParaRPr>
          </a:p>
          <a:p>
            <a:r>
              <a:rPr lang="en-GB" sz="1800" b="0" i="0" u="none" strike="noStrike" dirty="0">
                <a:solidFill>
                  <a:srgbClr val="000000"/>
                </a:solidFill>
                <a:effectLst/>
                <a:latin typeface="Arial"/>
                <a:cs typeface="Arial"/>
              </a:rPr>
              <a:t>They are truly the unsung heroes of the General Internal Medicine Management Department due to the tremendous amount of work they are required to do daily</a:t>
            </a:r>
            <a:r>
              <a:rPr lang="en-GB" sz="1800" dirty="0">
                <a:solidFill>
                  <a:srgbClr val="000000"/>
                </a:solidFill>
                <a:latin typeface="Arial"/>
                <a:cs typeface="Arial"/>
              </a:rPr>
              <a:t>.</a:t>
            </a:r>
            <a:endParaRPr lang="en-GB" dirty="0">
              <a:solidFill>
                <a:srgbClr val="000000"/>
              </a:solidFill>
              <a:effectLst/>
              <a:cs typeface="Calibri"/>
            </a:endParaRPr>
          </a:p>
          <a:p>
            <a:endParaRPr lang="en-GB" sz="1800" dirty="0">
              <a:solidFill>
                <a:srgbClr val="000000"/>
              </a:solidFill>
              <a:latin typeface="Arial"/>
              <a:cs typeface="Arial"/>
            </a:endParaRPr>
          </a:p>
          <a:p>
            <a:r>
              <a:rPr lang="en-GB" dirty="0">
                <a:solidFill>
                  <a:srgbClr val="000000"/>
                </a:solidFill>
                <a:effectLst/>
              </a:rPr>
              <a:t>Congratulations!  Our next category is the Award for Scholarship and Research in Medical Education</a:t>
            </a:r>
          </a:p>
          <a:p>
            <a:endParaRPr lang="en-GB" dirty="0">
              <a:solidFill>
                <a:srgbClr val="000000"/>
              </a:solidFill>
              <a:effectLst/>
            </a:endParaRPr>
          </a:p>
          <a:p>
            <a:endParaRPr lang="en-GB" dirty="0"/>
          </a:p>
        </p:txBody>
      </p:sp>
      <p:sp>
        <p:nvSpPr>
          <p:cNvPr id="4" name="Slide Number Placeholder 3"/>
          <p:cNvSpPr>
            <a:spLocks noGrp="1"/>
          </p:cNvSpPr>
          <p:nvPr>
            <p:ph type="sldNum" sz="quarter" idx="5"/>
          </p:nvPr>
        </p:nvSpPr>
        <p:spPr/>
        <p:txBody>
          <a:bodyPr/>
          <a:lstStyle/>
          <a:p>
            <a:fld id="{D805C481-6222-4528-BE3D-928EE73C29B1}" type="slidenum">
              <a:rPr lang="en-GB" smtClean="0"/>
              <a:t>17</a:t>
            </a:fld>
            <a:endParaRPr lang="en-GB"/>
          </a:p>
        </p:txBody>
      </p:sp>
    </p:spTree>
    <p:extLst>
      <p:ext uri="{BB962C8B-B14F-4D97-AF65-F5344CB8AC3E}">
        <p14:creationId xmlns:p14="http://schemas.microsoft.com/office/powerpoint/2010/main" val="2453455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award is given in recognition of the creation, dissemination, application and translation of medical education knowledge.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the </a:t>
            </a:r>
            <a:r>
              <a:rPr lang="en-GB" dirty="0"/>
              <a:t>runner up is</a:t>
            </a:r>
            <a:r>
              <a:rPr lang="en-GB" sz="1200" kern="1200" dirty="0">
                <a:solidFill>
                  <a:schemeClr val="tx1"/>
                </a:solidFill>
                <a:effectLst/>
                <a:latin typeface="+mn-lt"/>
                <a:ea typeface="+mn-ea"/>
                <a:cs typeface="+mn-cs"/>
              </a:rPr>
              <a:t>….</a:t>
            </a:r>
            <a:endParaRPr lang="en-GB" dirty="0">
              <a:cs typeface="Calibri"/>
            </a:endParaRPr>
          </a:p>
        </p:txBody>
      </p:sp>
      <p:sp>
        <p:nvSpPr>
          <p:cNvPr id="4" name="Slide Number Placeholder 3"/>
          <p:cNvSpPr>
            <a:spLocks noGrp="1"/>
          </p:cNvSpPr>
          <p:nvPr>
            <p:ph type="sldNum" sz="quarter" idx="5"/>
          </p:nvPr>
        </p:nvSpPr>
        <p:spPr/>
        <p:txBody>
          <a:bodyPr/>
          <a:lstStyle/>
          <a:p>
            <a:fld id="{D805C481-6222-4528-BE3D-928EE73C29B1}" type="slidenum">
              <a:rPr lang="en-GB" smtClean="0"/>
              <a:t>18</a:t>
            </a:fld>
            <a:endParaRPr lang="en-GB"/>
          </a:p>
        </p:txBody>
      </p:sp>
    </p:spTree>
    <p:extLst>
      <p:ext uri="{BB962C8B-B14F-4D97-AF65-F5344CB8AC3E}">
        <p14:creationId xmlns:p14="http://schemas.microsoft.com/office/powerpoint/2010/main" val="3950768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Dr Scott Oliver is a Consultant Nephrologist and Dr Kathleen Collins a Paediatric Specialty Doctor, both in NHS Lanarkshire.</a:t>
            </a:r>
            <a:endParaRPr lang="en-GB" dirty="0">
              <a:cs typeface="Calibri"/>
            </a:endParaRPr>
          </a:p>
          <a:p>
            <a:pPr>
              <a:defRPr/>
            </a:pPr>
            <a:endParaRPr lang="en-GB" dirty="0"/>
          </a:p>
          <a:p>
            <a:pPr>
              <a:defRPr/>
            </a:pPr>
            <a:r>
              <a:rPr lang="en-GB" dirty="0"/>
              <a:t>Both have a passion for professionalism, EDI and civility, and have dedicated work towards an evolving professionalism work stream. They have worked to develop primary research in the area, and developed innovative programs, workshops and other initiatives to translate educational theory into real world practice, Education and learning.  They  conceived and chaired the highly successful co-chair of the highly successful Professionalism in Healthcare Conference in 2021 and each hold senior roles across undergraduate and postgraduate medical education.</a:t>
            </a:r>
            <a:endParaRPr lang="en-GB" dirty="0">
              <a:cs typeface="Calibri"/>
            </a:endParaRPr>
          </a:p>
          <a:p>
            <a:pPr>
              <a:defRPr/>
            </a:pPr>
            <a:endParaRPr lang="en-GB" dirty="0"/>
          </a:p>
          <a:p>
            <a:pPr>
              <a:defRPr/>
            </a:pPr>
            <a:r>
              <a:rPr lang="en-GB" dirty="0">
                <a:cs typeface="Calibri" panose="020F0502020204030204"/>
              </a:rPr>
              <a:t>And the winner of the Scholarship and Research Award is...</a:t>
            </a:r>
          </a:p>
        </p:txBody>
      </p:sp>
      <p:sp>
        <p:nvSpPr>
          <p:cNvPr id="4" name="Slide Number Placeholder 3"/>
          <p:cNvSpPr>
            <a:spLocks noGrp="1"/>
          </p:cNvSpPr>
          <p:nvPr>
            <p:ph type="sldNum" sz="quarter" idx="5"/>
          </p:nvPr>
        </p:nvSpPr>
        <p:spPr/>
        <p:txBody>
          <a:bodyPr/>
          <a:lstStyle/>
          <a:p>
            <a:fld id="{D805C481-6222-4528-BE3D-928EE73C29B1}" type="slidenum">
              <a:rPr lang="en-GB" smtClean="0"/>
              <a:t>19</a:t>
            </a:fld>
            <a:endParaRPr lang="en-GB"/>
          </a:p>
        </p:txBody>
      </p:sp>
    </p:spTree>
    <p:extLst>
      <p:ext uri="{BB962C8B-B14F-4D97-AF65-F5344CB8AC3E}">
        <p14:creationId xmlns:p14="http://schemas.microsoft.com/office/powerpoint/2010/main" val="608076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This year, we had a large number of nominations for the NES awards from across Scotland. I am grateful to those who submitted nominations, and also to the Awards Panel.</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Calibri" panose="020F0502020204030204" pitchFamily="34" charset="0"/>
                <a:ea typeface="Calibri" panose="020F0502020204030204" pitchFamily="34" charset="0"/>
              </a:rPr>
              <a:t>I also want to thank the contribution that all those nominated make to education and training. </a:t>
            </a:r>
            <a:endParaRPr lang="en-GB" dirty="0"/>
          </a:p>
        </p:txBody>
      </p:sp>
      <p:sp>
        <p:nvSpPr>
          <p:cNvPr id="4" name="Slide Number Placeholder 3"/>
          <p:cNvSpPr>
            <a:spLocks noGrp="1"/>
          </p:cNvSpPr>
          <p:nvPr>
            <p:ph type="sldNum" sz="quarter" idx="5"/>
          </p:nvPr>
        </p:nvSpPr>
        <p:spPr/>
        <p:txBody>
          <a:bodyPr/>
          <a:lstStyle/>
          <a:p>
            <a:fld id="{D805C481-6222-4528-BE3D-928EE73C29B1}" type="slidenum">
              <a:rPr lang="en-GB" smtClean="0"/>
              <a:t>2</a:t>
            </a:fld>
            <a:endParaRPr lang="en-GB"/>
          </a:p>
        </p:txBody>
      </p:sp>
    </p:spTree>
    <p:extLst>
      <p:ext uri="{BB962C8B-B14F-4D97-AF65-F5344CB8AC3E}">
        <p14:creationId xmlns:p14="http://schemas.microsoft.com/office/powerpoint/2010/main" val="1218685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 Joanne Kerins, Acute Medicine trainee, West of Scotland and part time IMT Simulation Research Fellow, Scottish Centre for Simulation and Clinical Human Factors</a:t>
            </a:r>
          </a:p>
          <a:p>
            <a:endParaRPr lang="en-GB" dirty="0"/>
          </a:p>
          <a:p>
            <a:r>
              <a:rPr lang="en-GB" dirty="0"/>
              <a:t>Dr Kerins has developed and led extensive research on the impact of the Internal Medicine Training Simulation. Having entered the field as a research novice, she has produced research that is having a major impact on both the simulation and wider medical education communities. Since 2020, she has published eight manuscripts as first author, and co-authored an additional seven papers. Joanne's work has been published in the most esteemed medical education journals. Her publication output exceeds the expectations of a full-time researcher and is particularly impressive given the intensity of her clinical work over the corresponding pandemic period. </a:t>
            </a:r>
          </a:p>
          <a:p>
            <a:r>
              <a:rPr lang="en-GB" dirty="0"/>
              <a:t> </a:t>
            </a:r>
            <a:endParaRPr lang="en-GB">
              <a:cs typeface="Calibri"/>
            </a:endParaRPr>
          </a:p>
          <a:p>
            <a:r>
              <a:rPr lang="en-GB" dirty="0"/>
              <a:t>In addition to establishing international research collaborations, Joanne has co-led a collaboration between the Scottish Centre for Simulation and NHS Lothian to develop and deliver the </a:t>
            </a:r>
            <a:r>
              <a:rPr lang="en-GB" dirty="0" err="1"/>
              <a:t>monnthly</a:t>
            </a:r>
            <a:r>
              <a:rPr lang="en-GB" dirty="0"/>
              <a:t> Scottish Simulation Journal Club. These monthly online meetings have brought together a community of practice extending beyond Scotland, to include participants from other areas of the UK, as well as internationally.</a:t>
            </a:r>
            <a:endParaRPr lang="en-GB" dirty="0">
              <a:cs typeface="Calibri"/>
            </a:endParaRPr>
          </a:p>
          <a:p>
            <a:endParaRPr lang="en-GB" dirty="0">
              <a:cs typeface="Calibri"/>
            </a:endParaRPr>
          </a:p>
          <a:p>
            <a:r>
              <a:rPr lang="en-GB" dirty="0">
                <a:solidFill>
                  <a:srgbClr val="000000"/>
                </a:solidFill>
                <a:effectLst/>
                <a:ea typeface="Calibri" panose="020F0502020204030204" pitchFamily="34" charset="0"/>
              </a:rPr>
              <a:t>Congratulations. Our final award is for an outstanding role model</a:t>
            </a:r>
          </a:p>
        </p:txBody>
      </p:sp>
      <p:sp>
        <p:nvSpPr>
          <p:cNvPr id="4" name="Slide Number Placeholder 3"/>
          <p:cNvSpPr>
            <a:spLocks noGrp="1"/>
          </p:cNvSpPr>
          <p:nvPr>
            <p:ph type="sldNum" sz="quarter" idx="5"/>
          </p:nvPr>
        </p:nvSpPr>
        <p:spPr/>
        <p:txBody>
          <a:bodyPr/>
          <a:lstStyle/>
          <a:p>
            <a:fld id="{D805C481-6222-4528-BE3D-928EE73C29B1}" type="slidenum">
              <a:rPr lang="en-GB" smtClean="0"/>
              <a:t>20</a:t>
            </a:fld>
            <a:endParaRPr lang="en-GB" dirty="0"/>
          </a:p>
        </p:txBody>
      </p:sp>
    </p:spTree>
    <p:extLst>
      <p:ext uri="{BB962C8B-B14F-4D97-AF65-F5344CB8AC3E}">
        <p14:creationId xmlns:p14="http://schemas.microsoft.com/office/powerpoint/2010/main" val="1804184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effectLst/>
                <a:latin typeface="Calibri" panose="020F0502020204030204" pitchFamily="34" charset="0"/>
                <a:ea typeface="Times New Roman" panose="02020603050405020304" pitchFamily="18" charset="0"/>
              </a:rPr>
              <a:t>This award recognises an individual whose behaviours, examples or successes have inspired medical students or postgraduate trainees in Scotland. </a:t>
            </a:r>
          </a:p>
          <a:p>
            <a:endParaRPr lang="en-GB" dirty="0">
              <a:solidFill>
                <a:srgbClr val="000000"/>
              </a:solidFill>
              <a:effectLst/>
              <a:latin typeface="Calibri" panose="020F0502020204030204" pitchFamily="34" charset="0"/>
            </a:endParaRPr>
          </a:p>
          <a:p>
            <a:r>
              <a:rPr lang="en-GB" dirty="0">
                <a:solidFill>
                  <a:srgbClr val="000000"/>
                </a:solidFill>
                <a:effectLst/>
                <a:latin typeface="Calibri" panose="020F0502020204030204" pitchFamily="34" charset="0"/>
              </a:rPr>
              <a:t>In a category with many nominees, we have two runners up. They are…</a:t>
            </a:r>
            <a:endParaRPr lang="en-GB" dirty="0"/>
          </a:p>
        </p:txBody>
      </p:sp>
      <p:sp>
        <p:nvSpPr>
          <p:cNvPr id="4" name="Slide Number Placeholder 3"/>
          <p:cNvSpPr>
            <a:spLocks noGrp="1"/>
          </p:cNvSpPr>
          <p:nvPr>
            <p:ph type="sldNum" sz="quarter" idx="5"/>
          </p:nvPr>
        </p:nvSpPr>
        <p:spPr/>
        <p:txBody>
          <a:bodyPr/>
          <a:lstStyle/>
          <a:p>
            <a:fld id="{D805C481-6222-4528-BE3D-928EE73C29B1}" type="slidenum">
              <a:rPr lang="en-GB" smtClean="0"/>
              <a:t>21</a:t>
            </a:fld>
            <a:endParaRPr lang="en-GB"/>
          </a:p>
        </p:txBody>
      </p:sp>
    </p:spTree>
    <p:extLst>
      <p:ext uri="{BB962C8B-B14F-4D97-AF65-F5344CB8AC3E}">
        <p14:creationId xmlns:p14="http://schemas.microsoft.com/office/powerpoint/2010/main" val="1992223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effectLst/>
              </a:rPr>
              <a:t>First, Professor Ah-See. Kim was nominated by his trainees, who describe him as being totally dedicated to delivering quality teaching for trainees, junior doctors and medical students. He creates a controlled and enjoyable learning environment in even the most challenging operative setting by his ability to stay cool, calm and collected, providing the best possible opportunities to develop skills and confidence. </a:t>
            </a:r>
          </a:p>
          <a:p>
            <a:endParaRPr lang="en-GB" dirty="0">
              <a:solidFill>
                <a:srgbClr val="000000"/>
              </a:solidFill>
              <a:effectLst/>
            </a:endParaRPr>
          </a:p>
          <a:p>
            <a:r>
              <a:rPr lang="en-GB" dirty="0">
                <a:solidFill>
                  <a:srgbClr val="000000"/>
                </a:solidFill>
                <a:effectLst/>
              </a:rPr>
              <a:t>His practical demonstration of middle ear anatomy using the theatre corridor is remembered fondly by many.</a:t>
            </a:r>
            <a:endParaRPr lang="en-GB" dirty="0">
              <a:solidFill>
                <a:srgbClr val="000000"/>
              </a:solidFill>
              <a:effectLst/>
              <a:cs typeface="Calibri"/>
            </a:endParaRPr>
          </a:p>
          <a:p>
            <a:endParaRPr lang="en-GB" dirty="0">
              <a:solidFill>
                <a:srgbClr val="000000"/>
              </a:solidFill>
              <a:effectLst/>
            </a:endParaRPr>
          </a:p>
          <a:p>
            <a:r>
              <a:rPr lang="en-GB" dirty="0">
                <a:solidFill>
                  <a:srgbClr val="000000"/>
                </a:solidFill>
                <a:effectLst/>
              </a:rPr>
              <a:t>Kim also role models the importance of maintaining a healthy work-life balance and inspires others to do the same. </a:t>
            </a:r>
          </a:p>
          <a:p>
            <a:endParaRPr lang="en-GB" dirty="0">
              <a:solidFill>
                <a:srgbClr val="000000"/>
              </a:solidFill>
              <a:effectLst/>
            </a:endParaRPr>
          </a:p>
          <a:p>
            <a:r>
              <a:rPr lang="en-GB" dirty="0">
                <a:solidFill>
                  <a:srgbClr val="000000"/>
                </a:solidFill>
                <a:effectLst/>
              </a:rPr>
              <a:t>Our other runner up is…</a:t>
            </a:r>
          </a:p>
        </p:txBody>
      </p:sp>
      <p:sp>
        <p:nvSpPr>
          <p:cNvPr id="4" name="Slide Number Placeholder 3"/>
          <p:cNvSpPr>
            <a:spLocks noGrp="1"/>
          </p:cNvSpPr>
          <p:nvPr>
            <p:ph type="sldNum" sz="quarter" idx="5"/>
          </p:nvPr>
        </p:nvSpPr>
        <p:spPr/>
        <p:txBody>
          <a:bodyPr/>
          <a:lstStyle/>
          <a:p>
            <a:fld id="{D805C481-6222-4528-BE3D-928EE73C29B1}" type="slidenum">
              <a:rPr lang="en-GB" smtClean="0"/>
              <a:t>22</a:t>
            </a:fld>
            <a:endParaRPr lang="en-GB"/>
          </a:p>
        </p:txBody>
      </p:sp>
    </p:spTree>
    <p:extLst>
      <p:ext uri="{BB962C8B-B14F-4D97-AF65-F5344CB8AC3E}">
        <p14:creationId xmlns:p14="http://schemas.microsoft.com/office/powerpoint/2010/main" val="1968946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Dr Laura McGregor, </a:t>
            </a:r>
            <a:r>
              <a:rPr lang="en-GB" dirty="0"/>
              <a:t>ED consultant, Training Quality Lead at Monklands University Hospital</a:t>
            </a:r>
            <a:endParaRPr lang="en-US" dirty="0">
              <a:cs typeface="Calibri"/>
            </a:endParaRPr>
          </a:p>
          <a:p>
            <a:endParaRPr lang="en-GB" dirty="0">
              <a:cs typeface="Calibri"/>
            </a:endParaRPr>
          </a:p>
          <a:p>
            <a:r>
              <a:rPr lang="en-GB" dirty="0"/>
              <a:t>Following the raising of concerns about behaviours and cultures in a clinical department, Dr McGregor acted immediately and compassionately to investigate the problems within the department.  Laura proactively maintained contact with trainees working in difficult situations, and acted as an approachable advocate for individuals as the issues were addressed and the situation improved.  </a:t>
            </a:r>
          </a:p>
          <a:p>
            <a:endParaRPr lang="en-GB" dirty="0"/>
          </a:p>
          <a:p>
            <a:r>
              <a:rPr lang="en-GB" dirty="0"/>
              <a:t>We thank Dr McGregor for her exceptional leadership and dedication to trainee wellbeing, training and patient care. </a:t>
            </a:r>
            <a:endParaRPr lang="en-GB" dirty="0">
              <a:cs typeface="Calibri"/>
            </a:endParaRPr>
          </a:p>
          <a:p>
            <a:endParaRPr lang="en-GB" dirty="0">
              <a:cs typeface="Calibri"/>
            </a:endParaRPr>
          </a:p>
          <a:p>
            <a:r>
              <a:rPr lang="en-GB" dirty="0">
                <a:cs typeface="Calibri"/>
              </a:rPr>
              <a:t>And the winner of the outstanding role model 2023 is....</a:t>
            </a:r>
          </a:p>
        </p:txBody>
      </p:sp>
      <p:sp>
        <p:nvSpPr>
          <p:cNvPr id="4" name="Slide Number Placeholder 3"/>
          <p:cNvSpPr>
            <a:spLocks noGrp="1"/>
          </p:cNvSpPr>
          <p:nvPr>
            <p:ph type="sldNum" sz="quarter" idx="5"/>
          </p:nvPr>
        </p:nvSpPr>
        <p:spPr/>
        <p:txBody>
          <a:bodyPr/>
          <a:lstStyle/>
          <a:p>
            <a:fld id="{D805C481-6222-4528-BE3D-928EE73C29B1}" type="slidenum">
              <a:rPr lang="en-GB" smtClean="0"/>
              <a:t>23</a:t>
            </a:fld>
            <a:endParaRPr lang="en-GB"/>
          </a:p>
        </p:txBody>
      </p:sp>
    </p:spTree>
    <p:extLst>
      <p:ext uri="{BB962C8B-B14F-4D97-AF65-F5344CB8AC3E}">
        <p14:creationId xmlns:p14="http://schemas.microsoft.com/office/powerpoint/2010/main" val="2142038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Professor Alastair Mclellan</a:t>
            </a:r>
            <a:endParaRPr lang="en-US" dirty="0"/>
          </a:p>
          <a:p>
            <a:endParaRPr lang="en-GB" dirty="0">
              <a:cs typeface="Calibri"/>
            </a:endParaRPr>
          </a:p>
          <a:p>
            <a:r>
              <a:rPr lang="en-GB" dirty="0">
                <a:cs typeface="Calibri"/>
              </a:rPr>
              <a:t>Professor Mclellan has held a large number of leadership roles in clinical practice and in medical education. As the longest serving Postgraduate Dean in Scotland, Alastair has always </a:t>
            </a:r>
            <a:r>
              <a:rPr lang="en-GB" dirty="0"/>
              <a:t>led from the front and has had a major role in developing the Quality agenda across NES. </a:t>
            </a:r>
            <a:r>
              <a:rPr lang="en-GB"/>
              <a:t>He has </a:t>
            </a:r>
            <a:r>
              <a:rPr lang="en-GB" dirty="0"/>
              <a:t>also demonstrated sustained strategic thinking in the planning and then delivery of 30 new postgraduate medical curricula, much of which occurred during the pandemic. Although initially based in the West of Scotland, as Lead Dean, he has developed a very close-knit management team across the four regions. </a:t>
            </a:r>
          </a:p>
          <a:p>
            <a:endParaRPr lang="en-GB" dirty="0"/>
          </a:p>
          <a:p>
            <a:r>
              <a:rPr lang="en-GB" dirty="0"/>
              <a:t>Scotland is considered an excellent country to train. This is in no short measure down to the attention to detail, leadership and clarity of thought shown by Alastair in his role.</a:t>
            </a:r>
            <a:endParaRPr lang="en-GB" dirty="0">
              <a:cs typeface="Calibri"/>
            </a:endParaRPr>
          </a:p>
          <a:p>
            <a:endParaRPr lang="en-GB" dirty="0">
              <a:cs typeface="Calibri"/>
            </a:endParaRPr>
          </a:p>
          <a:p>
            <a:r>
              <a:rPr lang="en-GB" dirty="0">
                <a:cs typeface="Calibri"/>
              </a:rPr>
              <a:t>Congratulations, Alastair</a:t>
            </a:r>
          </a:p>
        </p:txBody>
      </p:sp>
      <p:sp>
        <p:nvSpPr>
          <p:cNvPr id="4" name="Slide Number Placeholder 3"/>
          <p:cNvSpPr>
            <a:spLocks noGrp="1"/>
          </p:cNvSpPr>
          <p:nvPr>
            <p:ph type="sldNum" sz="quarter" idx="5"/>
          </p:nvPr>
        </p:nvSpPr>
        <p:spPr/>
        <p:txBody>
          <a:bodyPr/>
          <a:lstStyle/>
          <a:p>
            <a:fld id="{D805C481-6222-4528-BE3D-928EE73C29B1}" type="slidenum">
              <a:rPr lang="en-GB" smtClean="0"/>
              <a:t>24</a:t>
            </a:fld>
            <a:endParaRPr lang="en-GB"/>
          </a:p>
        </p:txBody>
      </p:sp>
    </p:spTree>
    <p:extLst>
      <p:ext uri="{BB962C8B-B14F-4D97-AF65-F5344CB8AC3E}">
        <p14:creationId xmlns:p14="http://schemas.microsoft.com/office/powerpoint/2010/main" val="388302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closing, and on behalf of the Awards Panel, my very warmest congratulations to you all. You are all inspiring, and we thank you for everything you do.</a:t>
            </a:r>
          </a:p>
        </p:txBody>
      </p:sp>
      <p:sp>
        <p:nvSpPr>
          <p:cNvPr id="4" name="Slide Number Placeholder 3"/>
          <p:cNvSpPr>
            <a:spLocks noGrp="1"/>
          </p:cNvSpPr>
          <p:nvPr>
            <p:ph type="sldNum" sz="quarter" idx="5"/>
          </p:nvPr>
        </p:nvSpPr>
        <p:spPr/>
        <p:txBody>
          <a:bodyPr/>
          <a:lstStyle/>
          <a:p>
            <a:fld id="{D805C481-6222-4528-BE3D-928EE73C29B1}" type="slidenum">
              <a:rPr lang="en-GB" smtClean="0"/>
              <a:t>25</a:t>
            </a:fld>
            <a:endParaRPr lang="en-GB"/>
          </a:p>
        </p:txBody>
      </p:sp>
    </p:spTree>
    <p:extLst>
      <p:ext uri="{BB962C8B-B14F-4D97-AF65-F5344CB8AC3E}">
        <p14:creationId xmlns:p14="http://schemas.microsoft.com/office/powerpoint/2010/main" val="89577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Today I will be announcing runners up and winners for six awards. </a:t>
            </a:r>
          </a:p>
          <a:p>
            <a:pPr>
              <a:lnSpc>
                <a:spcPct val="107000"/>
              </a:lnSpc>
              <a:spcAft>
                <a:spcPts val="800"/>
              </a:spcAft>
            </a:pPr>
            <a:endParaRPr lang="en-GB"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Those who were nominated but are not announced today will separately receive an acknowledgement from NES.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05C481-6222-4528-BE3D-928EE73C29B1}" type="slidenum">
              <a:rPr lang="en-GB" smtClean="0"/>
              <a:t>3</a:t>
            </a:fld>
            <a:endParaRPr lang="en-GB"/>
          </a:p>
        </p:txBody>
      </p:sp>
    </p:spTree>
    <p:extLst>
      <p:ext uri="{BB962C8B-B14F-4D97-AF65-F5344CB8AC3E}">
        <p14:creationId xmlns:p14="http://schemas.microsoft.com/office/powerpoint/2010/main" val="2227444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ea typeface="Calibri" panose="020F0502020204030204" pitchFamily="34" charset="0"/>
                <a:cs typeface="Calibri" panose="020F0502020204030204" pitchFamily="34" charset="0"/>
              </a:rPr>
              <a:t>The first Award is for Collaborative Education. </a:t>
            </a:r>
          </a:p>
          <a:p>
            <a:pPr>
              <a:lnSpc>
                <a:spcPct val="107000"/>
              </a:lnSpc>
              <a:spcAft>
                <a:spcPts val="800"/>
              </a:spcAft>
            </a:pPr>
            <a:r>
              <a:rPr lang="en-GB" sz="1200" dirty="0">
                <a:effectLst/>
                <a:ea typeface="Calibri" panose="020F0502020204030204"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a:lnSpc>
                <a:spcPts val="1545"/>
              </a:lnSpc>
              <a:spcAft>
                <a:spcPts val="1000"/>
              </a:spcAft>
            </a:pPr>
            <a:r>
              <a:rPr lang="en-GB" sz="1200" dirty="0">
                <a:solidFill>
                  <a:srgbClr val="000000"/>
                </a:solidFill>
                <a:effectLst/>
                <a:ea typeface="Times New Roman" panose="02020603050405020304" pitchFamily="18" charset="0"/>
                <a:cs typeface="Times New Roman" panose="02020603050405020304" pitchFamily="18" charset="0"/>
              </a:rPr>
              <a:t>This award is given in recognition of an individual or team who has developed an education package that includes learners from medicine and at least one other health or social care profession.  </a:t>
            </a:r>
            <a:endParaRPr lang="en-GB" sz="1200"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05C481-6222-4528-BE3D-928EE73C29B1}" type="slidenum">
              <a:rPr lang="en-GB" smtClean="0"/>
              <a:t>4</a:t>
            </a:fld>
            <a:endParaRPr lang="en-GB"/>
          </a:p>
        </p:txBody>
      </p:sp>
    </p:spTree>
    <p:extLst>
      <p:ext uri="{BB962C8B-B14F-4D97-AF65-F5344CB8AC3E}">
        <p14:creationId xmlns:p14="http://schemas.microsoft.com/office/powerpoint/2010/main" val="899064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Runner up is </a:t>
            </a:r>
            <a:r>
              <a:rPr lang="en-GB" dirty="0" err="1"/>
              <a:t>Ishaku</a:t>
            </a:r>
            <a:r>
              <a:rPr lang="en-GB" dirty="0"/>
              <a:t> </a:t>
            </a:r>
            <a:r>
              <a:rPr lang="en-GB" dirty="0" err="1"/>
              <a:t>Bitrus</a:t>
            </a:r>
            <a:endParaRPr lang="en-GB" dirty="0"/>
          </a:p>
          <a:p>
            <a:endParaRPr lang="en-GB" dirty="0"/>
          </a:p>
          <a:p>
            <a:r>
              <a:rPr lang="en-GB" dirty="0"/>
              <a:t>Rev </a:t>
            </a:r>
            <a:r>
              <a:rPr lang="en-GB" dirty="0" err="1"/>
              <a:t>Bitrus</a:t>
            </a:r>
            <a:r>
              <a:rPr lang="en-GB" dirty="0"/>
              <a:t> is a Healthcare Chaplain, who has been running a support programme for foundation doctors in Greater Glasgow and Clyde since 2017, in conjunction with the Foundation team. </a:t>
            </a:r>
            <a:r>
              <a:rPr lang="en-GB" dirty="0" err="1"/>
              <a:t>Ishaku</a:t>
            </a:r>
            <a:r>
              <a:rPr lang="en-GB" dirty="0"/>
              <a:t> is passionate and deeply motivated in this work, recognising the need for our most junior colleagues to receive pastoral support</a:t>
            </a:r>
          </a:p>
          <a:p>
            <a:endParaRPr lang="en-GB" dirty="0"/>
          </a:p>
          <a:p>
            <a:r>
              <a:rPr lang="en-GB" dirty="0"/>
              <a:t>The 2022 award for Collaborative Education goes to….</a:t>
            </a:r>
          </a:p>
        </p:txBody>
      </p:sp>
      <p:sp>
        <p:nvSpPr>
          <p:cNvPr id="4" name="Slide Number Placeholder 3"/>
          <p:cNvSpPr>
            <a:spLocks noGrp="1"/>
          </p:cNvSpPr>
          <p:nvPr>
            <p:ph type="sldNum" sz="quarter" idx="5"/>
          </p:nvPr>
        </p:nvSpPr>
        <p:spPr/>
        <p:txBody>
          <a:bodyPr/>
          <a:lstStyle/>
          <a:p>
            <a:fld id="{D805C481-6222-4528-BE3D-928EE73C29B1}" type="slidenum">
              <a:rPr lang="en-GB" smtClean="0"/>
              <a:t>5</a:t>
            </a:fld>
            <a:endParaRPr lang="en-GB"/>
          </a:p>
        </p:txBody>
      </p:sp>
    </p:spTree>
    <p:extLst>
      <p:ext uri="{BB962C8B-B14F-4D97-AF65-F5344CB8AC3E}">
        <p14:creationId xmlns:p14="http://schemas.microsoft.com/office/powerpoint/2010/main" val="1580288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 Praveen Kumar, a Core Trainee in Psychiatry, NHS Highland.</a:t>
            </a:r>
          </a:p>
          <a:p>
            <a:endParaRPr lang="en-GB" dirty="0"/>
          </a:p>
          <a:p>
            <a:r>
              <a:rPr lang="en-GB" dirty="0"/>
              <a:t>Dr Praveen Kumar was instrumental in setting delivering Psychological First Aid training for school based teachers and guidance staff to helpful them support Ukrainian children who had been placed in their schools, through the Scottish refugee placement programme. Praveen tailored the programme, led all the training and recruited support from colleagues to help. </a:t>
            </a:r>
          </a:p>
          <a:p>
            <a:endParaRPr lang="en-GB" dirty="0"/>
          </a:p>
          <a:p>
            <a:r>
              <a:rPr lang="en-GB" dirty="0"/>
              <a:t>The evaluation showed enormous appreciation for the training. Praveen pitched the material at the right level without overwhelming staff and the sessions were reported to be very engaging, and professional. Praveen also led a post-training assessment which showed benefits to these profoundly vulnerable child and adolescent refugees.</a:t>
            </a:r>
          </a:p>
          <a:p>
            <a:endParaRPr lang="en-GB" dirty="0"/>
          </a:p>
          <a:p>
            <a:r>
              <a:rPr lang="en-GB" dirty="0"/>
              <a:t>Congratulations! </a:t>
            </a:r>
          </a:p>
          <a:p>
            <a:endParaRPr lang="en-GB" dirty="0"/>
          </a:p>
          <a:p>
            <a:r>
              <a:rPr lang="en-GB" dirty="0"/>
              <a:t>The next award….</a:t>
            </a:r>
          </a:p>
        </p:txBody>
      </p:sp>
      <p:sp>
        <p:nvSpPr>
          <p:cNvPr id="4" name="Slide Number Placeholder 3"/>
          <p:cNvSpPr>
            <a:spLocks noGrp="1"/>
          </p:cNvSpPr>
          <p:nvPr>
            <p:ph type="sldNum" sz="quarter" idx="5"/>
          </p:nvPr>
        </p:nvSpPr>
        <p:spPr/>
        <p:txBody>
          <a:bodyPr/>
          <a:lstStyle/>
          <a:p>
            <a:fld id="{D805C481-6222-4528-BE3D-928EE73C29B1}" type="slidenum">
              <a:rPr lang="en-GB" smtClean="0"/>
              <a:t>6</a:t>
            </a:fld>
            <a:endParaRPr lang="en-GB"/>
          </a:p>
        </p:txBody>
      </p:sp>
    </p:spTree>
    <p:extLst>
      <p:ext uri="{BB962C8B-B14F-4D97-AF65-F5344CB8AC3E}">
        <p14:creationId xmlns:p14="http://schemas.microsoft.com/office/powerpoint/2010/main" val="1116879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…..is for Equity, Diversity and Inclusion. </a:t>
            </a:r>
          </a:p>
          <a:p>
            <a:pPr>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Calibri" panose="020F0502020204030204" pitchFamily="34" charset="0"/>
                <a:ea typeface="Calibri" panose="020F0502020204030204" pitchFamily="34" charset="0"/>
              </a:rPr>
              <a:t>This award is given in recognition of achievement and commitment to supporting diverse and inclusive practices in medical education.</a:t>
            </a:r>
          </a:p>
          <a:p>
            <a:endParaRPr lang="en-GB" dirty="0">
              <a:effectLst/>
              <a:latin typeface="Calibri" panose="020F0502020204030204" pitchFamily="34" charset="0"/>
            </a:endParaRPr>
          </a:p>
          <a:p>
            <a:r>
              <a:rPr lang="en-GB" dirty="0">
                <a:effectLst/>
                <a:latin typeface="Calibri" panose="020F0502020204030204" pitchFamily="34" charset="0"/>
              </a:rPr>
              <a:t>The winner is</a:t>
            </a:r>
            <a:endParaRPr lang="en-GB" dirty="0"/>
          </a:p>
        </p:txBody>
      </p:sp>
      <p:sp>
        <p:nvSpPr>
          <p:cNvPr id="4" name="Slide Number Placeholder 3"/>
          <p:cNvSpPr>
            <a:spLocks noGrp="1"/>
          </p:cNvSpPr>
          <p:nvPr>
            <p:ph type="sldNum" sz="quarter" idx="5"/>
          </p:nvPr>
        </p:nvSpPr>
        <p:spPr/>
        <p:txBody>
          <a:bodyPr/>
          <a:lstStyle/>
          <a:p>
            <a:fld id="{D805C481-6222-4528-BE3D-928EE73C29B1}" type="slidenum">
              <a:rPr lang="en-GB" smtClean="0"/>
              <a:t>7</a:t>
            </a:fld>
            <a:endParaRPr lang="en-GB"/>
          </a:p>
        </p:txBody>
      </p:sp>
    </p:spTree>
    <p:extLst>
      <p:ext uri="{BB962C8B-B14F-4D97-AF65-F5344CB8AC3E}">
        <p14:creationId xmlns:p14="http://schemas.microsoft.com/office/powerpoint/2010/main" val="291744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latin typeface="Arial"/>
                <a:cs typeface="Arial"/>
              </a:rPr>
              <a:t>Dr Snehashish Banik </a:t>
            </a:r>
          </a:p>
          <a:p>
            <a:endParaRPr lang="en-GB" sz="1800" dirty="0">
              <a:solidFill>
                <a:srgbClr val="000000"/>
              </a:solidFill>
              <a:latin typeface="Arial"/>
              <a:cs typeface="Arial"/>
            </a:endParaRPr>
          </a:p>
          <a:p>
            <a:r>
              <a:rPr lang="en-GB" sz="1800" b="0" i="0" u="none" strike="noStrike" dirty="0">
                <a:solidFill>
                  <a:srgbClr val="000000"/>
                </a:solidFill>
                <a:effectLst/>
                <a:latin typeface="Arial"/>
                <a:cs typeface="Arial"/>
              </a:rPr>
              <a:t>As lead on a portfolio of EDI initiatives across NHS Grampian, Aberdeen University</a:t>
            </a:r>
            <a:r>
              <a:rPr lang="en-GB" sz="1800" dirty="0">
                <a:solidFill>
                  <a:srgbClr val="000000"/>
                </a:solidFill>
                <a:latin typeface="Arial"/>
                <a:cs typeface="Arial"/>
              </a:rPr>
              <a:t> </a:t>
            </a:r>
            <a:r>
              <a:rPr lang="en-GB" sz="1800" b="0" i="0" u="none" strike="noStrike" dirty="0">
                <a:solidFill>
                  <a:srgbClr val="000000"/>
                </a:solidFill>
                <a:effectLst/>
                <a:latin typeface="Arial"/>
                <a:cs typeface="Arial"/>
              </a:rPr>
              <a:t>&amp; North region, Sneh conducted a survey of Foundation Doctors that revealed experiences of racism and concerns about speaking out due to fear of reprisals.</a:t>
            </a:r>
            <a:r>
              <a:rPr lang="en-GB" sz="1800" dirty="0">
                <a:solidFill>
                  <a:srgbClr val="000000"/>
                </a:solidFill>
                <a:latin typeface="Arial"/>
                <a:cs typeface="Arial"/>
              </a:rPr>
              <a:t> </a:t>
            </a:r>
            <a:endParaRPr lang="en-GB" dirty="0"/>
          </a:p>
          <a:p>
            <a:endParaRPr lang="en-GB" sz="1800" b="0" i="0" u="none" strike="noStrike" dirty="0">
              <a:solidFill>
                <a:srgbClr val="000000"/>
              </a:solidFill>
              <a:effectLst/>
              <a:latin typeface="Arial" panose="020B0604020202020204" pitchFamily="34" charset="0"/>
            </a:endParaRPr>
          </a:p>
          <a:p>
            <a:r>
              <a:rPr lang="en-GB" sz="1800" dirty="0">
                <a:solidFill>
                  <a:srgbClr val="000000"/>
                </a:solidFill>
                <a:latin typeface="Arial"/>
                <a:cs typeface="Arial"/>
              </a:rPr>
              <a:t>In response, Sneh</a:t>
            </a:r>
            <a:r>
              <a:rPr lang="en-GB" sz="1800" b="0" i="0" u="none" strike="noStrike" dirty="0">
                <a:solidFill>
                  <a:srgbClr val="000000"/>
                </a:solidFill>
                <a:effectLst/>
                <a:latin typeface="Arial"/>
                <a:cs typeface="Arial"/>
              </a:rPr>
              <a:t> has worked </a:t>
            </a:r>
            <a:r>
              <a:rPr lang="en-GB" sz="1800" dirty="0">
                <a:solidFill>
                  <a:srgbClr val="000000"/>
                </a:solidFill>
                <a:latin typeface="Arial"/>
                <a:cs typeface="Arial"/>
              </a:rPr>
              <a:t>tirelessly and collaboratively </a:t>
            </a:r>
            <a:r>
              <a:rPr lang="en-GB" sz="1800" b="0" i="0" u="none" strike="noStrike" dirty="0">
                <a:solidFill>
                  <a:srgbClr val="000000"/>
                </a:solidFill>
                <a:effectLst/>
                <a:latin typeface="Arial"/>
                <a:cs typeface="Arial"/>
              </a:rPr>
              <a:t>with the executive team in NHS Grampian and Aberdeen Medical School </a:t>
            </a:r>
            <a:r>
              <a:rPr lang="en-GB" sz="1800" dirty="0">
                <a:solidFill>
                  <a:srgbClr val="000000"/>
                </a:solidFill>
                <a:latin typeface="Arial"/>
                <a:cs typeface="Arial"/>
              </a:rPr>
              <a:t>with</a:t>
            </a:r>
            <a:r>
              <a:rPr lang="en-GB" sz="1800" b="0" i="0" u="none" strike="noStrike" dirty="0">
                <a:solidFill>
                  <a:srgbClr val="000000"/>
                </a:solidFill>
                <a:effectLst/>
                <a:latin typeface="Arial"/>
                <a:cs typeface="Arial"/>
              </a:rPr>
              <a:t> an aim of eradicating racism from the NHS &amp; beyond.</a:t>
            </a:r>
            <a:r>
              <a:rPr lang="en-GB" sz="1800" dirty="0">
                <a:solidFill>
                  <a:srgbClr val="000000"/>
                </a:solidFill>
                <a:latin typeface="Arial"/>
                <a:cs typeface="Arial"/>
              </a:rPr>
              <a:t> </a:t>
            </a:r>
            <a:endParaRPr lang="en-GB" sz="1800" b="0" i="0" u="none" strike="noStrike" dirty="0">
              <a:solidFill>
                <a:srgbClr val="000000"/>
              </a:solidFill>
              <a:effectLst/>
              <a:latin typeface="Arial" panose="020B0604020202020204" pitchFamily="34" charset="0"/>
              <a:cs typeface="Arial"/>
            </a:endParaRPr>
          </a:p>
          <a:p>
            <a:endParaRPr lang="en-GB" sz="1800" b="0" i="0" u="none" strike="noStrike" dirty="0">
              <a:solidFill>
                <a:srgbClr val="000000"/>
              </a:solidFill>
              <a:effectLst/>
              <a:latin typeface="Arial" panose="020B0604020202020204" pitchFamily="34" charset="0"/>
            </a:endParaRPr>
          </a:p>
          <a:p>
            <a:r>
              <a:rPr lang="en-GB" sz="1800" b="0" i="0" u="none" strike="noStrike" dirty="0">
                <a:solidFill>
                  <a:srgbClr val="000000"/>
                </a:solidFill>
                <a:effectLst/>
                <a:latin typeface="Arial"/>
                <a:cs typeface="Arial"/>
              </a:rPr>
              <a:t>Sneh has led, empowered and supported a very wide range of changes in Grampian, from clinical departments to NHS Grampian Board. He has co-authored the NHSG EDI &amp; Human Rights Policy &amp; helped develop a rapid reporting system for victims of discrimination. His article entitled ‘It’s OK to talk about race’ is published in the NES newsletter in April.</a:t>
            </a:r>
            <a:r>
              <a:rPr lang="en-GB" sz="1800" dirty="0">
                <a:solidFill>
                  <a:srgbClr val="000000"/>
                </a:solidFill>
                <a:latin typeface="Arial"/>
                <a:cs typeface="Arial"/>
              </a:rPr>
              <a:t>  </a:t>
            </a:r>
            <a:r>
              <a:rPr lang="en-GB" sz="1800" b="0" i="0" u="none" strike="noStrike" dirty="0">
                <a:solidFill>
                  <a:srgbClr val="000000"/>
                </a:solidFill>
                <a:effectLst/>
                <a:latin typeface="Arial"/>
                <a:cs typeface="Arial"/>
              </a:rPr>
              <a:t> </a:t>
            </a:r>
            <a:br>
              <a:rPr lang="en-GB" sz="1800" b="0" i="0" u="none" strike="noStrike" dirty="0">
                <a:effectLst/>
                <a:latin typeface="Arial" panose="020B0604020202020204" pitchFamily="34" charset="0"/>
                <a:cs typeface="Arial"/>
              </a:rPr>
            </a:br>
            <a:endParaRPr lang="en-GB" sz="1800" b="0" i="0" u="none" strike="noStrike" dirty="0">
              <a:solidFill>
                <a:srgbClr val="000000"/>
              </a:solidFill>
              <a:effectLst/>
              <a:latin typeface="Arial" panose="020B0604020202020204" pitchFamily="34" charset="0"/>
            </a:endParaRPr>
          </a:p>
          <a:p>
            <a:r>
              <a:rPr lang="en-GB" sz="1800" b="0" i="0" u="none" strike="noStrike" dirty="0">
                <a:solidFill>
                  <a:srgbClr val="000000"/>
                </a:solidFill>
                <a:effectLst/>
                <a:latin typeface="Arial"/>
                <a:cs typeface="Arial"/>
              </a:rPr>
              <a:t>Dr Banik also actively supports</a:t>
            </a:r>
            <a:r>
              <a:rPr lang="en-GB" sz="1800" dirty="0">
                <a:solidFill>
                  <a:srgbClr val="000000"/>
                </a:solidFill>
                <a:latin typeface="Arial"/>
                <a:cs typeface="Arial"/>
              </a:rPr>
              <a:t> </a:t>
            </a:r>
            <a:r>
              <a:rPr lang="en-GB" sz="1800" b="0" i="0" u="none" strike="noStrike" dirty="0">
                <a:solidFill>
                  <a:srgbClr val="000000"/>
                </a:solidFill>
                <a:effectLst/>
                <a:latin typeface="Arial"/>
                <a:cs typeface="Arial"/>
              </a:rPr>
              <a:t> medical students &amp; trainees with protected characteristics through a number of initiatives. He is a confidential contact for medical/dental students &amp; trainees who are willing to speak in confidence about discrimination. He is a regular speaker at the Professional Practice Block for Undergraduates, and is acknowledged as the driving force behind the NHS Grampian pledge to embed principles of anti-discrimination at the heart of their strategic &amp; operational processes.</a:t>
            </a:r>
            <a:r>
              <a:rPr lang="en-GB" dirty="0"/>
              <a:t> </a:t>
            </a:r>
          </a:p>
          <a:p>
            <a:endParaRPr lang="en-GB" dirty="0"/>
          </a:p>
          <a:p>
            <a:r>
              <a:rPr lang="en-GB" dirty="0"/>
              <a:t>Congratulations!</a:t>
            </a:r>
          </a:p>
          <a:p>
            <a:endParaRPr lang="en-GB" dirty="0"/>
          </a:p>
          <a:p>
            <a:r>
              <a:rPr lang="en-GB" dirty="0"/>
              <a:t>The next award is for Innovation in Training</a:t>
            </a:r>
          </a:p>
        </p:txBody>
      </p:sp>
      <p:sp>
        <p:nvSpPr>
          <p:cNvPr id="4" name="Slide Number Placeholder 3"/>
          <p:cNvSpPr>
            <a:spLocks noGrp="1"/>
          </p:cNvSpPr>
          <p:nvPr>
            <p:ph type="sldNum" sz="quarter" idx="5"/>
          </p:nvPr>
        </p:nvSpPr>
        <p:spPr/>
        <p:txBody>
          <a:bodyPr/>
          <a:lstStyle/>
          <a:p>
            <a:fld id="{D805C481-6222-4528-BE3D-928EE73C29B1}" type="slidenum">
              <a:rPr lang="en-GB" smtClean="0"/>
              <a:t>8</a:t>
            </a:fld>
            <a:endParaRPr lang="en-GB"/>
          </a:p>
        </p:txBody>
      </p:sp>
    </p:spTree>
    <p:extLst>
      <p:ext uri="{BB962C8B-B14F-4D97-AF65-F5344CB8AC3E}">
        <p14:creationId xmlns:p14="http://schemas.microsoft.com/office/powerpoint/2010/main" val="18718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effectLst/>
                <a:latin typeface="Calibri" panose="020F0502020204030204" pitchFamily="34" charset="0"/>
                <a:ea typeface="Times New Roman" panose="02020603050405020304" pitchFamily="18" charset="0"/>
              </a:rPr>
              <a:t>This award is given in recognition of education or training that goes beyond the expected level of curriculum delivery.</a:t>
            </a:r>
          </a:p>
          <a:p>
            <a:endParaRPr lang="en-GB" dirty="0">
              <a:solidFill>
                <a:srgbClr val="000000"/>
              </a:solidFill>
              <a:effectLst/>
              <a:latin typeface="Calibri" panose="020F0502020204030204" pitchFamily="34" charset="0"/>
            </a:endParaRPr>
          </a:p>
          <a:p>
            <a:r>
              <a:rPr lang="en-GB" dirty="0">
                <a:solidFill>
                  <a:srgbClr val="000000"/>
                </a:solidFill>
                <a:effectLst/>
                <a:latin typeface="Calibri" panose="020F0502020204030204" pitchFamily="34" charset="0"/>
              </a:rPr>
              <a:t>The runner up is….</a:t>
            </a:r>
            <a:endParaRPr lang="en-GB" dirty="0"/>
          </a:p>
        </p:txBody>
      </p:sp>
      <p:sp>
        <p:nvSpPr>
          <p:cNvPr id="4" name="Slide Number Placeholder 3"/>
          <p:cNvSpPr>
            <a:spLocks noGrp="1"/>
          </p:cNvSpPr>
          <p:nvPr>
            <p:ph type="sldNum" sz="quarter" idx="5"/>
          </p:nvPr>
        </p:nvSpPr>
        <p:spPr/>
        <p:txBody>
          <a:bodyPr/>
          <a:lstStyle/>
          <a:p>
            <a:fld id="{D805C481-6222-4528-BE3D-928EE73C29B1}" type="slidenum">
              <a:rPr lang="en-GB" smtClean="0"/>
              <a:t>9</a:t>
            </a:fld>
            <a:endParaRPr lang="en-GB"/>
          </a:p>
        </p:txBody>
      </p:sp>
    </p:spTree>
    <p:extLst>
      <p:ext uri="{BB962C8B-B14F-4D97-AF65-F5344CB8AC3E}">
        <p14:creationId xmlns:p14="http://schemas.microsoft.com/office/powerpoint/2010/main" val="601354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150D8C-C0BE-AF46-B688-3798A8E41160}"/>
              </a:ext>
            </a:extLst>
          </p:cNvPr>
          <p:cNvSpPr/>
          <p:nvPr userDrawn="1"/>
        </p:nvSpPr>
        <p:spPr>
          <a:xfrm>
            <a:off x="0" y="131046"/>
            <a:ext cx="9144000" cy="1078161"/>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4">
            <a:extLst>
              <a:ext uri="{FF2B5EF4-FFF2-40B4-BE49-F238E27FC236}">
                <a16:creationId xmlns:a16="http://schemas.microsoft.com/office/drawing/2014/main" id="{2EBBE900-F390-B44E-BF6D-CDA3221EEED7}"/>
              </a:ext>
            </a:extLst>
          </p:cNvPr>
          <p:cNvSpPr>
            <a:spLocks noGrp="1"/>
          </p:cNvSpPr>
          <p:nvPr>
            <p:ph type="body" sz="quarter" idx="13" hasCustomPrompt="1"/>
          </p:nvPr>
        </p:nvSpPr>
        <p:spPr>
          <a:xfrm>
            <a:off x="1487620" y="186026"/>
            <a:ext cx="5777826" cy="529085"/>
          </a:xfrm>
        </p:spPr>
        <p:txBody>
          <a:bodyPr>
            <a:normAutofit/>
          </a:bodyPr>
          <a:lstStyle>
            <a:lvl1pPr marL="0" indent="0">
              <a:buNone/>
              <a:defRPr sz="3600">
                <a:solidFill>
                  <a:srgbClr val="FFFFFF"/>
                </a:solidFill>
                <a:latin typeface="+mn-lt"/>
                <a:cs typeface="Source Sans Pro"/>
              </a:defRPr>
            </a:lvl1pPr>
          </a:lstStyle>
          <a:p>
            <a:pPr lvl="0"/>
            <a:r>
              <a:rPr lang="en-GB" dirty="0"/>
              <a:t>Click to edit Master title styles</a:t>
            </a:r>
          </a:p>
        </p:txBody>
      </p:sp>
      <p:sp>
        <p:nvSpPr>
          <p:cNvPr id="8" name="Text Placeholder 2">
            <a:extLst>
              <a:ext uri="{FF2B5EF4-FFF2-40B4-BE49-F238E27FC236}">
                <a16:creationId xmlns:a16="http://schemas.microsoft.com/office/drawing/2014/main" id="{0A45CC62-8A13-5942-9298-B02EC4AD42C0}"/>
              </a:ext>
            </a:extLst>
          </p:cNvPr>
          <p:cNvSpPr>
            <a:spLocks noGrp="1"/>
          </p:cNvSpPr>
          <p:nvPr>
            <p:ph type="body" sz="quarter" idx="14" hasCustomPrompt="1"/>
          </p:nvPr>
        </p:nvSpPr>
        <p:spPr>
          <a:xfrm>
            <a:off x="1487620" y="717643"/>
            <a:ext cx="5777826" cy="461084"/>
          </a:xfrm>
        </p:spPr>
        <p:txBody>
          <a:bodyPr>
            <a:normAutofit/>
          </a:bodyPr>
          <a:lstStyle>
            <a:lvl1pPr marL="0" indent="0">
              <a:buNone/>
              <a:defRPr sz="2400">
                <a:solidFill>
                  <a:srgbClr val="66CCFF"/>
                </a:solidFill>
              </a:defRPr>
            </a:lvl1pPr>
            <a:lvl2pPr marL="457200" indent="0" algn="l">
              <a:buNone/>
              <a:defRPr>
                <a:solidFill>
                  <a:srgbClr val="66CCFF"/>
                </a:solidFill>
              </a:defRPr>
            </a:lvl2pPr>
          </a:lstStyle>
          <a:p>
            <a:pPr lvl="0"/>
            <a:r>
              <a:rPr lang="en-GB" dirty="0"/>
              <a:t>Second level</a:t>
            </a:r>
          </a:p>
        </p:txBody>
      </p:sp>
      <p:pic>
        <p:nvPicPr>
          <p:cNvPr id="9" name="Picture 8">
            <a:extLst>
              <a:ext uri="{FF2B5EF4-FFF2-40B4-BE49-F238E27FC236}">
                <a16:creationId xmlns:a16="http://schemas.microsoft.com/office/drawing/2014/main" id="{E9425589-58CC-BA44-89A8-1152C02CA9A7}"/>
              </a:ext>
            </a:extLst>
          </p:cNvPr>
          <p:cNvPicPr>
            <a:picLocks noChangeAspect="1"/>
          </p:cNvPicPr>
          <p:nvPr userDrawn="1"/>
        </p:nvPicPr>
        <p:blipFill>
          <a:blip r:embed="rId2"/>
          <a:stretch>
            <a:fillRect/>
          </a:stretch>
        </p:blipFill>
        <p:spPr>
          <a:xfrm>
            <a:off x="225331" y="280197"/>
            <a:ext cx="779138" cy="776443"/>
          </a:xfrm>
          <a:prstGeom prst="rect">
            <a:avLst/>
          </a:prstGeom>
        </p:spPr>
      </p:pic>
      <p:cxnSp>
        <p:nvCxnSpPr>
          <p:cNvPr id="10" name="Straight Connector 9">
            <a:extLst>
              <a:ext uri="{FF2B5EF4-FFF2-40B4-BE49-F238E27FC236}">
                <a16:creationId xmlns:a16="http://schemas.microsoft.com/office/drawing/2014/main" id="{085776EA-D8CB-9F4D-9E50-6D0DB218675E}"/>
              </a:ext>
            </a:extLst>
          </p:cNvPr>
          <p:cNvCxnSpPr>
            <a:cxnSpLocks/>
          </p:cNvCxnSpPr>
          <p:nvPr userDrawn="1"/>
        </p:nvCxnSpPr>
        <p:spPr>
          <a:xfrm>
            <a:off x="1269467" y="221217"/>
            <a:ext cx="0" cy="876533"/>
          </a:xfrm>
          <a:prstGeom prst="line">
            <a:avLst/>
          </a:prstGeom>
          <a:ln w="444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276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0" name="Rectangle 9"/>
          <p:cNvSpPr/>
          <p:nvPr userDrawn="1"/>
        </p:nvSpPr>
        <p:spPr>
          <a:xfrm>
            <a:off x="0" y="0"/>
            <a:ext cx="9144000" cy="348039"/>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1" name="Rectangle 10"/>
          <p:cNvSpPr/>
          <p:nvPr userDrawn="1"/>
        </p:nvSpPr>
        <p:spPr>
          <a:xfrm>
            <a:off x="0" y="4951926"/>
            <a:ext cx="9144000" cy="191574"/>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7"/>
          <p:cNvSpPr txBox="1"/>
          <p:nvPr userDrawn="1"/>
        </p:nvSpPr>
        <p:spPr>
          <a:xfrm>
            <a:off x="105829" y="9980"/>
            <a:ext cx="388309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rPr>
              <a:t>NHS Education for Scotland</a:t>
            </a:r>
          </a:p>
        </p:txBody>
      </p:sp>
      <p:sp>
        <p:nvSpPr>
          <p:cNvPr id="3" name="Text Placeholder 2"/>
          <p:cNvSpPr>
            <a:spLocks noGrp="1"/>
          </p:cNvSpPr>
          <p:nvPr>
            <p:ph type="body" sz="quarter" idx="10"/>
          </p:nvPr>
        </p:nvSpPr>
        <p:spPr>
          <a:xfrm>
            <a:off x="765222" y="1349098"/>
            <a:ext cx="7684786" cy="3364696"/>
          </a:xfrm>
        </p:spPr>
        <p:txBody>
          <a:bodyPr/>
          <a:lstStyle>
            <a:lvl1pPr>
              <a:defRPr>
                <a:solidFill>
                  <a:schemeClr val="tx2">
                    <a:lumMod val="75000"/>
                  </a:schemeClr>
                </a:solidFill>
                <a:latin typeface="Source Sans Pro"/>
                <a:cs typeface="Source Sans Pro"/>
              </a:defRPr>
            </a:lvl1pPr>
            <a:lvl2pPr>
              <a:defRPr>
                <a:solidFill>
                  <a:schemeClr val="tx2">
                    <a:lumMod val="75000"/>
                  </a:schemeClr>
                </a:solidFill>
                <a:latin typeface="Source Sans Pro"/>
                <a:cs typeface="Source Sans Pro"/>
              </a:defRPr>
            </a:lvl2pPr>
            <a:lvl3pPr>
              <a:defRPr>
                <a:solidFill>
                  <a:schemeClr val="tx2">
                    <a:lumMod val="75000"/>
                  </a:schemeClr>
                </a:solidFill>
                <a:latin typeface="Source Sans Pro"/>
                <a:cs typeface="Source Sans Pro"/>
              </a:defRPr>
            </a:lvl3pPr>
            <a:lvl4pPr>
              <a:defRPr>
                <a:solidFill>
                  <a:schemeClr val="tx2">
                    <a:lumMod val="75000"/>
                  </a:schemeClr>
                </a:solidFill>
                <a:latin typeface="Source Sans Pro"/>
                <a:cs typeface="Source Sans Pro"/>
              </a:defRPr>
            </a:lvl4pPr>
            <a:lvl5pPr>
              <a:defRPr>
                <a:solidFill>
                  <a:schemeClr val="tx2">
                    <a:lumMod val="75000"/>
                  </a:schemeClr>
                </a:solidFill>
                <a:latin typeface="Source Sans Pro"/>
                <a:cs typeface="Source Sans Pro"/>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11" hasCustomPrompt="1"/>
          </p:nvPr>
        </p:nvSpPr>
        <p:spPr>
          <a:xfrm>
            <a:off x="765223" y="708422"/>
            <a:ext cx="7685041" cy="519113"/>
          </a:xfrm>
        </p:spPr>
        <p:txBody>
          <a:bodyPr>
            <a:normAutofit/>
          </a:bodyPr>
          <a:lstStyle>
            <a:lvl1pPr marL="0" indent="0">
              <a:buNone/>
              <a:defRPr sz="3600">
                <a:solidFill>
                  <a:srgbClr val="17375E"/>
                </a:solidFill>
                <a:latin typeface="Source Sans Pro"/>
                <a:cs typeface="Source Sans Pro"/>
              </a:defRPr>
            </a:lvl1pPr>
          </a:lstStyle>
          <a:p>
            <a:pPr lvl="0"/>
            <a:r>
              <a:rPr lang="en-GB" dirty="0"/>
              <a:t>Click to edit Master title styles</a:t>
            </a:r>
          </a:p>
        </p:txBody>
      </p:sp>
    </p:spTree>
    <p:extLst>
      <p:ext uri="{BB962C8B-B14F-4D97-AF65-F5344CB8AC3E}">
        <p14:creationId xmlns:p14="http://schemas.microsoft.com/office/powerpoint/2010/main" val="1567780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Slide">
    <p:spTree>
      <p:nvGrpSpPr>
        <p:cNvPr id="1" name=""/>
        <p:cNvGrpSpPr/>
        <p:nvPr/>
      </p:nvGrpSpPr>
      <p:grpSpPr>
        <a:xfrm>
          <a:off x="0" y="0"/>
          <a:ext cx="0" cy="0"/>
          <a:chOff x="0" y="0"/>
          <a:chExt cx="0" cy="0"/>
        </a:xfrm>
      </p:grpSpPr>
      <p:sp>
        <p:nvSpPr>
          <p:cNvPr id="11" name="Rectangle 10"/>
          <p:cNvSpPr/>
          <p:nvPr userDrawn="1"/>
        </p:nvSpPr>
        <p:spPr>
          <a:xfrm>
            <a:off x="0" y="4951926"/>
            <a:ext cx="9144000" cy="191574"/>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 name="Text Placeholder 2"/>
          <p:cNvSpPr>
            <a:spLocks noGrp="1"/>
          </p:cNvSpPr>
          <p:nvPr>
            <p:ph type="body" sz="quarter" idx="10"/>
          </p:nvPr>
        </p:nvSpPr>
        <p:spPr>
          <a:xfrm>
            <a:off x="765223" y="1349098"/>
            <a:ext cx="3638877" cy="3364696"/>
          </a:xfrm>
        </p:spPr>
        <p:txBody>
          <a:bodyPr/>
          <a:lstStyle>
            <a:lvl1pPr>
              <a:defRPr>
                <a:solidFill>
                  <a:schemeClr val="tx2">
                    <a:lumMod val="75000"/>
                  </a:schemeClr>
                </a:solidFill>
                <a:latin typeface="Source Sans Pro"/>
                <a:cs typeface="Source Sans Pro"/>
              </a:defRPr>
            </a:lvl1pPr>
            <a:lvl2pPr>
              <a:defRPr>
                <a:solidFill>
                  <a:schemeClr val="tx2">
                    <a:lumMod val="75000"/>
                  </a:schemeClr>
                </a:solidFill>
                <a:latin typeface="Source Sans Pro"/>
                <a:cs typeface="Source Sans Pro"/>
              </a:defRPr>
            </a:lvl2pPr>
            <a:lvl3pPr>
              <a:defRPr>
                <a:solidFill>
                  <a:schemeClr val="tx2">
                    <a:lumMod val="75000"/>
                  </a:schemeClr>
                </a:solidFill>
                <a:latin typeface="Source Sans Pro"/>
                <a:cs typeface="Source Sans Pro"/>
              </a:defRPr>
            </a:lvl3pPr>
            <a:lvl4pPr>
              <a:defRPr>
                <a:solidFill>
                  <a:schemeClr val="tx2">
                    <a:lumMod val="75000"/>
                  </a:schemeClr>
                </a:solidFill>
                <a:latin typeface="Source Sans Pro"/>
                <a:cs typeface="Source Sans Pro"/>
              </a:defRPr>
            </a:lvl4pPr>
            <a:lvl5pPr>
              <a:defRPr>
                <a:solidFill>
                  <a:schemeClr val="tx2">
                    <a:lumMod val="75000"/>
                  </a:schemeClr>
                </a:solidFill>
                <a:latin typeface="Source Sans Pro"/>
                <a:cs typeface="Source Sans Pro"/>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11" hasCustomPrompt="1"/>
          </p:nvPr>
        </p:nvSpPr>
        <p:spPr>
          <a:xfrm>
            <a:off x="765223" y="708422"/>
            <a:ext cx="7685041" cy="519113"/>
          </a:xfrm>
        </p:spPr>
        <p:txBody>
          <a:bodyPr>
            <a:normAutofit/>
          </a:bodyPr>
          <a:lstStyle>
            <a:lvl1pPr marL="0" indent="0">
              <a:buNone/>
              <a:defRPr sz="3600">
                <a:solidFill>
                  <a:srgbClr val="17375E"/>
                </a:solidFill>
                <a:latin typeface="Source Sans Pro"/>
                <a:cs typeface="Source Sans Pro"/>
              </a:defRPr>
            </a:lvl1pPr>
          </a:lstStyle>
          <a:p>
            <a:pPr lvl="0"/>
            <a:r>
              <a:rPr lang="en-GB" dirty="0"/>
              <a:t>Click to edit Master title styles</a:t>
            </a:r>
          </a:p>
        </p:txBody>
      </p:sp>
      <p:sp>
        <p:nvSpPr>
          <p:cNvPr id="4" name="Picture Placeholder 3"/>
          <p:cNvSpPr>
            <a:spLocks noGrp="1"/>
          </p:cNvSpPr>
          <p:nvPr>
            <p:ph type="pic" sz="quarter" idx="12"/>
          </p:nvPr>
        </p:nvSpPr>
        <p:spPr>
          <a:xfrm>
            <a:off x="4551363" y="1348979"/>
            <a:ext cx="3898900" cy="3364706"/>
          </a:xfrm>
        </p:spPr>
        <p:txBody>
          <a:bodyPr/>
          <a:lstStyle>
            <a:lvl1pPr>
              <a:defRPr>
                <a:solidFill>
                  <a:srgbClr val="17375E"/>
                </a:solidFill>
              </a:defRPr>
            </a:lvl1pPr>
          </a:lstStyle>
          <a:p>
            <a:endParaRPr lang="en-US" dirty="0"/>
          </a:p>
        </p:txBody>
      </p:sp>
      <p:sp>
        <p:nvSpPr>
          <p:cNvPr id="9" name="Rectangle 8">
            <a:extLst>
              <a:ext uri="{FF2B5EF4-FFF2-40B4-BE49-F238E27FC236}">
                <a16:creationId xmlns:a16="http://schemas.microsoft.com/office/drawing/2014/main" id="{DF415E4E-20A8-DB4C-BFC2-2CB11BAA1EDB}"/>
              </a:ext>
            </a:extLst>
          </p:cNvPr>
          <p:cNvSpPr/>
          <p:nvPr userDrawn="1"/>
        </p:nvSpPr>
        <p:spPr>
          <a:xfrm>
            <a:off x="0" y="0"/>
            <a:ext cx="9144000" cy="348039"/>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2" name="TextBox 11">
            <a:extLst>
              <a:ext uri="{FF2B5EF4-FFF2-40B4-BE49-F238E27FC236}">
                <a16:creationId xmlns:a16="http://schemas.microsoft.com/office/drawing/2014/main" id="{B62D7BB0-A125-6345-874D-587ADC1CE88B}"/>
              </a:ext>
            </a:extLst>
          </p:cNvPr>
          <p:cNvSpPr txBox="1"/>
          <p:nvPr userDrawn="1"/>
        </p:nvSpPr>
        <p:spPr>
          <a:xfrm>
            <a:off x="105829" y="9980"/>
            <a:ext cx="388309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rPr>
              <a:t>NHS Education for Scotland</a:t>
            </a:r>
          </a:p>
        </p:txBody>
      </p:sp>
    </p:spTree>
    <p:extLst>
      <p:ext uri="{BB962C8B-B14F-4D97-AF65-F5344CB8AC3E}">
        <p14:creationId xmlns:p14="http://schemas.microsoft.com/office/powerpoint/2010/main" val="418878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and Text Slide">
    <p:spTree>
      <p:nvGrpSpPr>
        <p:cNvPr id="1" name=""/>
        <p:cNvGrpSpPr/>
        <p:nvPr/>
      </p:nvGrpSpPr>
      <p:grpSpPr>
        <a:xfrm>
          <a:off x="0" y="0"/>
          <a:ext cx="0" cy="0"/>
          <a:chOff x="0" y="0"/>
          <a:chExt cx="0" cy="0"/>
        </a:xfrm>
      </p:grpSpPr>
      <p:sp>
        <p:nvSpPr>
          <p:cNvPr id="12" name="Rectangle 11"/>
          <p:cNvSpPr/>
          <p:nvPr userDrawn="1"/>
        </p:nvSpPr>
        <p:spPr>
          <a:xfrm>
            <a:off x="0" y="4951926"/>
            <a:ext cx="9144000" cy="191574"/>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5" name="Text Placeholder 4"/>
          <p:cNvSpPr>
            <a:spLocks noGrp="1"/>
          </p:cNvSpPr>
          <p:nvPr>
            <p:ph type="body" sz="quarter" idx="11" hasCustomPrompt="1"/>
          </p:nvPr>
        </p:nvSpPr>
        <p:spPr>
          <a:xfrm>
            <a:off x="765223" y="708422"/>
            <a:ext cx="7685041" cy="519113"/>
          </a:xfrm>
        </p:spPr>
        <p:txBody>
          <a:bodyPr>
            <a:normAutofit/>
          </a:bodyPr>
          <a:lstStyle>
            <a:lvl1pPr marL="0" indent="0">
              <a:buNone/>
              <a:defRPr sz="3600">
                <a:solidFill>
                  <a:srgbClr val="17375E"/>
                </a:solidFill>
                <a:latin typeface="Source Sans Pro"/>
                <a:cs typeface="Source Sans Pro"/>
              </a:defRPr>
            </a:lvl1pPr>
          </a:lstStyle>
          <a:p>
            <a:pPr lvl="0"/>
            <a:r>
              <a:rPr lang="en-GB" dirty="0"/>
              <a:t>Click to edit Master title styles</a:t>
            </a:r>
          </a:p>
        </p:txBody>
      </p:sp>
      <p:sp>
        <p:nvSpPr>
          <p:cNvPr id="4" name="Chart Placeholder 3"/>
          <p:cNvSpPr>
            <a:spLocks noGrp="1"/>
          </p:cNvSpPr>
          <p:nvPr>
            <p:ph type="chart" sz="quarter" idx="12"/>
          </p:nvPr>
        </p:nvSpPr>
        <p:spPr>
          <a:xfrm>
            <a:off x="765176" y="1354931"/>
            <a:ext cx="3728471" cy="3334941"/>
          </a:xfrm>
        </p:spPr>
        <p:txBody>
          <a:bodyPr/>
          <a:lstStyle>
            <a:lvl1pPr>
              <a:defRPr>
                <a:solidFill>
                  <a:srgbClr val="17375E"/>
                </a:solidFill>
              </a:defRPr>
            </a:lvl1pPr>
          </a:lstStyle>
          <a:p>
            <a:endParaRPr lang="en-US" dirty="0"/>
          </a:p>
        </p:txBody>
      </p:sp>
      <p:sp>
        <p:nvSpPr>
          <p:cNvPr id="11" name="Text Placeholder 10"/>
          <p:cNvSpPr>
            <a:spLocks noGrp="1"/>
          </p:cNvSpPr>
          <p:nvPr>
            <p:ph type="body" sz="quarter" idx="13"/>
          </p:nvPr>
        </p:nvSpPr>
        <p:spPr>
          <a:xfrm>
            <a:off x="4680881" y="1354931"/>
            <a:ext cx="3769382" cy="3334941"/>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Rectangle 8">
            <a:extLst>
              <a:ext uri="{FF2B5EF4-FFF2-40B4-BE49-F238E27FC236}">
                <a16:creationId xmlns:a16="http://schemas.microsoft.com/office/drawing/2014/main" id="{A55C02A9-445A-D747-BD7B-01C106682672}"/>
              </a:ext>
            </a:extLst>
          </p:cNvPr>
          <p:cNvSpPr/>
          <p:nvPr userDrawn="1"/>
        </p:nvSpPr>
        <p:spPr>
          <a:xfrm>
            <a:off x="0" y="0"/>
            <a:ext cx="9144000" cy="348039"/>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3" name="TextBox 12">
            <a:extLst>
              <a:ext uri="{FF2B5EF4-FFF2-40B4-BE49-F238E27FC236}">
                <a16:creationId xmlns:a16="http://schemas.microsoft.com/office/drawing/2014/main" id="{4E6D7F93-AD93-DE46-8837-4590C1D32389}"/>
              </a:ext>
            </a:extLst>
          </p:cNvPr>
          <p:cNvSpPr txBox="1"/>
          <p:nvPr userDrawn="1"/>
        </p:nvSpPr>
        <p:spPr>
          <a:xfrm>
            <a:off x="105829" y="9980"/>
            <a:ext cx="388309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rPr>
              <a:t>NHS Education for Scotland</a:t>
            </a:r>
          </a:p>
        </p:txBody>
      </p:sp>
    </p:spTree>
    <p:extLst>
      <p:ext uri="{BB962C8B-B14F-4D97-AF65-F5344CB8AC3E}">
        <p14:creationId xmlns:p14="http://schemas.microsoft.com/office/powerpoint/2010/main" val="158272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Rectangle 6"/>
          <p:cNvSpPr/>
          <p:nvPr userDrawn="1"/>
        </p:nvSpPr>
        <p:spPr>
          <a:xfrm>
            <a:off x="0" y="4951926"/>
            <a:ext cx="9144000" cy="191574"/>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5" name="Rectangle 4">
            <a:extLst>
              <a:ext uri="{FF2B5EF4-FFF2-40B4-BE49-F238E27FC236}">
                <a16:creationId xmlns:a16="http://schemas.microsoft.com/office/drawing/2014/main" id="{08F7703B-8BDA-524E-AAA9-5EED478CE161}"/>
              </a:ext>
            </a:extLst>
          </p:cNvPr>
          <p:cNvSpPr/>
          <p:nvPr userDrawn="1"/>
        </p:nvSpPr>
        <p:spPr>
          <a:xfrm>
            <a:off x="0" y="0"/>
            <a:ext cx="9144000" cy="348039"/>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9" name="TextBox 8">
            <a:extLst>
              <a:ext uri="{FF2B5EF4-FFF2-40B4-BE49-F238E27FC236}">
                <a16:creationId xmlns:a16="http://schemas.microsoft.com/office/drawing/2014/main" id="{A20FDFDB-D917-8F48-91F7-8B045EF48DAE}"/>
              </a:ext>
            </a:extLst>
          </p:cNvPr>
          <p:cNvSpPr txBox="1"/>
          <p:nvPr userDrawn="1"/>
        </p:nvSpPr>
        <p:spPr>
          <a:xfrm>
            <a:off x="105829" y="9980"/>
            <a:ext cx="388309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rPr>
              <a:t>NHS Education for Scotland</a:t>
            </a:r>
          </a:p>
        </p:txBody>
      </p:sp>
    </p:spTree>
    <p:extLst>
      <p:ext uri="{BB962C8B-B14F-4D97-AF65-F5344CB8AC3E}">
        <p14:creationId xmlns:p14="http://schemas.microsoft.com/office/powerpoint/2010/main" val="1554824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1" descr="16-9backcov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B242D85A-7818-2C41-B02C-B0C46D60A1B7}"/>
              </a:ext>
            </a:extLst>
          </p:cNvPr>
          <p:cNvSpPr/>
          <p:nvPr userDrawn="1"/>
        </p:nvSpPr>
        <p:spPr>
          <a:xfrm>
            <a:off x="287358" y="2571750"/>
            <a:ext cx="3553272" cy="1515818"/>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A2D2B0-073D-6C40-A439-781832FF551B}"/>
              </a:ext>
            </a:extLst>
          </p:cNvPr>
          <p:cNvPicPr>
            <a:picLocks noChangeAspect="1"/>
          </p:cNvPicPr>
          <p:nvPr userDrawn="1"/>
        </p:nvPicPr>
        <p:blipFill>
          <a:blip r:embed="rId3"/>
          <a:stretch>
            <a:fillRect/>
          </a:stretch>
        </p:blipFill>
        <p:spPr>
          <a:xfrm>
            <a:off x="377294" y="2834638"/>
            <a:ext cx="2609020" cy="1261879"/>
          </a:xfrm>
          <a:prstGeom prst="rect">
            <a:avLst/>
          </a:prstGeom>
        </p:spPr>
      </p:pic>
      <p:pic>
        <p:nvPicPr>
          <p:cNvPr id="6" name="Picture 5" descr="16-9backcover.jpg">
            <a:extLst>
              <a:ext uri="{FF2B5EF4-FFF2-40B4-BE49-F238E27FC236}">
                <a16:creationId xmlns:a16="http://schemas.microsoft.com/office/drawing/2014/main" id="{98C3B37A-DBB5-0840-9B2A-C899E3C972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54" t="55391" r="63040" b="21267"/>
          <a:stretch/>
        </p:blipFill>
        <p:spPr>
          <a:xfrm>
            <a:off x="1750820" y="2886982"/>
            <a:ext cx="1700763" cy="1099741"/>
          </a:xfrm>
          <a:prstGeom prst="rect">
            <a:avLst/>
          </a:prstGeom>
        </p:spPr>
      </p:pic>
      <p:sp>
        <p:nvSpPr>
          <p:cNvPr id="8" name="Rectangle 7">
            <a:extLst>
              <a:ext uri="{FF2B5EF4-FFF2-40B4-BE49-F238E27FC236}">
                <a16:creationId xmlns:a16="http://schemas.microsoft.com/office/drawing/2014/main" id="{7525F47F-199D-3E47-B0CD-690775BD0F1F}"/>
              </a:ext>
            </a:extLst>
          </p:cNvPr>
          <p:cNvSpPr/>
          <p:nvPr userDrawn="1"/>
        </p:nvSpPr>
        <p:spPr>
          <a:xfrm>
            <a:off x="287358" y="4096517"/>
            <a:ext cx="8611428" cy="914400"/>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13DD341-0649-8742-9F9D-9CFE63B75317}"/>
              </a:ext>
            </a:extLst>
          </p:cNvPr>
          <p:cNvSpPr txBox="1"/>
          <p:nvPr userDrawn="1"/>
        </p:nvSpPr>
        <p:spPr>
          <a:xfrm>
            <a:off x="371749" y="4366841"/>
            <a:ext cx="7809230" cy="600164"/>
          </a:xfrm>
          <a:prstGeom prst="rect">
            <a:avLst/>
          </a:prstGeom>
          <a:noFill/>
        </p:spPr>
        <p:txBody>
          <a:bodyPr wrap="square" rtlCol="0">
            <a:spAutoFit/>
          </a:bodyPr>
          <a:lstStyle/>
          <a:p>
            <a:r>
              <a:rPr lang="en-US" sz="1100" dirty="0">
                <a:solidFill>
                  <a:schemeClr val="bg1"/>
                </a:solidFill>
              </a:rPr>
              <a:t>© NHS Education for </a:t>
            </a:r>
            <a:r>
              <a:rPr lang="en-US" sz="1100">
                <a:solidFill>
                  <a:schemeClr val="bg1"/>
                </a:solidFill>
              </a:rPr>
              <a:t>Scotland 2021. </a:t>
            </a:r>
            <a:r>
              <a:rPr lang="en-US" sz="1100" dirty="0">
                <a:solidFill>
                  <a:schemeClr val="bg1"/>
                </a:solidFill>
              </a:rPr>
              <a:t>You can copy or reproduce the information in this resource for use within </a:t>
            </a:r>
            <a:r>
              <a:rPr lang="en-US" sz="1100" dirty="0" err="1">
                <a:solidFill>
                  <a:schemeClr val="bg1"/>
                </a:solidFill>
              </a:rPr>
              <a:t>NHSScotland</a:t>
            </a:r>
            <a:r>
              <a:rPr lang="en-US" sz="1100" dirty="0">
                <a:solidFill>
                  <a:schemeClr val="bg1"/>
                </a:solidFill>
              </a:rPr>
              <a:t> and</a:t>
            </a:r>
          </a:p>
          <a:p>
            <a:r>
              <a:rPr lang="en-US" sz="1100" dirty="0">
                <a:solidFill>
                  <a:schemeClr val="bg1"/>
                </a:solidFill>
              </a:rPr>
              <a:t>for non-commercial educational purposes. Use of this document for commercial purposes is permitted only with the written</a:t>
            </a:r>
          </a:p>
          <a:p>
            <a:r>
              <a:rPr lang="en-US" sz="1100" dirty="0">
                <a:solidFill>
                  <a:schemeClr val="bg1"/>
                </a:solidFill>
              </a:rPr>
              <a:t>Permission of NES.</a:t>
            </a:r>
          </a:p>
        </p:txBody>
      </p:sp>
    </p:spTree>
    <p:extLst>
      <p:ext uri="{BB962C8B-B14F-4D97-AF65-F5344CB8AC3E}">
        <p14:creationId xmlns:p14="http://schemas.microsoft.com/office/powerpoint/2010/main" val="34720473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3F3F023-C7D3-BE43-A4F7-485CACFF06A8}" type="datetimeFigureOut">
              <a:rPr lang="en-US" smtClean="0"/>
              <a:t>5/10/2023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E86EA69-B9A0-3A4A-A32C-B2418D145B26}" type="slidenum">
              <a:rPr lang="en-US" smtClean="0"/>
              <a:t>‹#›</a:t>
            </a:fld>
            <a:endParaRPr lang="en-US" dirty="0"/>
          </a:p>
        </p:txBody>
      </p:sp>
    </p:spTree>
    <p:extLst>
      <p:ext uri="{BB962C8B-B14F-4D97-AF65-F5344CB8AC3E}">
        <p14:creationId xmlns:p14="http://schemas.microsoft.com/office/powerpoint/2010/main" val="34748478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67"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BF3009-248C-1843-9CE1-8A4C25854378}"/>
              </a:ext>
            </a:extLst>
          </p:cNvPr>
          <p:cNvSpPr/>
          <p:nvPr/>
        </p:nvSpPr>
        <p:spPr>
          <a:xfrm>
            <a:off x="-78828" y="-78828"/>
            <a:ext cx="9278000" cy="300045"/>
          </a:xfrm>
          <a:prstGeom prst="rect">
            <a:avLst/>
          </a:prstGeom>
          <a:solidFill>
            <a:srgbClr val="000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picture containing text, helmet&#10;&#10;Description automatically generated">
            <a:extLst>
              <a:ext uri="{FF2B5EF4-FFF2-40B4-BE49-F238E27FC236}">
                <a16:creationId xmlns:a16="http://schemas.microsoft.com/office/drawing/2014/main" id="{740A0A7D-86C9-E24D-A07B-54F26CBFFF0B}"/>
              </a:ext>
            </a:extLst>
          </p:cNvPr>
          <p:cNvPicPr>
            <a:picLocks noChangeAspect="1"/>
          </p:cNvPicPr>
          <p:nvPr/>
        </p:nvPicPr>
        <p:blipFill>
          <a:blip r:embed="rId3"/>
          <a:stretch>
            <a:fillRect/>
          </a:stretch>
        </p:blipFill>
        <p:spPr>
          <a:xfrm>
            <a:off x="-1" y="948185"/>
            <a:ext cx="9199173" cy="5143500"/>
          </a:xfrm>
          <a:prstGeom prst="rect">
            <a:avLst/>
          </a:prstGeom>
        </p:spPr>
      </p:pic>
      <p:sp>
        <p:nvSpPr>
          <p:cNvPr id="10" name="Rectangle 9">
            <a:extLst>
              <a:ext uri="{FF2B5EF4-FFF2-40B4-BE49-F238E27FC236}">
                <a16:creationId xmlns:a16="http://schemas.microsoft.com/office/drawing/2014/main" id="{878EB5A6-38E9-DF4E-8CD1-7B75C5F8CF07}"/>
              </a:ext>
            </a:extLst>
          </p:cNvPr>
          <p:cNvSpPr/>
          <p:nvPr/>
        </p:nvSpPr>
        <p:spPr>
          <a:xfrm>
            <a:off x="-67995" y="129337"/>
            <a:ext cx="9278000" cy="1078161"/>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D7D3255-6B6D-FB46-96C9-D2EA3F037C84}"/>
              </a:ext>
            </a:extLst>
          </p:cNvPr>
          <p:cNvSpPr>
            <a:spLocks noGrp="1"/>
          </p:cNvSpPr>
          <p:nvPr>
            <p:ph type="body" sz="quarter" idx="13"/>
          </p:nvPr>
        </p:nvSpPr>
        <p:spPr>
          <a:xfrm>
            <a:off x="1487619" y="186026"/>
            <a:ext cx="6956666" cy="529085"/>
          </a:xfrm>
        </p:spPr>
        <p:txBody>
          <a:bodyPr>
            <a:normAutofit fontScale="85000" lnSpcReduction="10000"/>
          </a:bodyPr>
          <a:lstStyle/>
          <a:p>
            <a:r>
              <a:rPr lang="en-US" dirty="0"/>
              <a:t>10</a:t>
            </a:r>
            <a:r>
              <a:rPr lang="en-US" baseline="30000" dirty="0"/>
              <a:t>th</a:t>
            </a:r>
            <a:r>
              <a:rPr lang="en-US" dirty="0"/>
              <a:t> Annual Medical Directorate Awards</a:t>
            </a:r>
          </a:p>
        </p:txBody>
      </p:sp>
      <p:sp>
        <p:nvSpPr>
          <p:cNvPr id="5" name="Text Placeholder 4">
            <a:extLst>
              <a:ext uri="{FF2B5EF4-FFF2-40B4-BE49-F238E27FC236}">
                <a16:creationId xmlns:a16="http://schemas.microsoft.com/office/drawing/2014/main" id="{C5F483E3-6D42-8E4D-9FF1-9BFFFB4209A4}"/>
              </a:ext>
            </a:extLst>
          </p:cNvPr>
          <p:cNvSpPr>
            <a:spLocks noGrp="1"/>
          </p:cNvSpPr>
          <p:nvPr>
            <p:ph type="body" sz="quarter" idx="14"/>
          </p:nvPr>
        </p:nvSpPr>
        <p:spPr>
          <a:xfrm>
            <a:off x="1487619" y="717643"/>
            <a:ext cx="7265447" cy="461084"/>
          </a:xfrm>
        </p:spPr>
        <p:txBody>
          <a:bodyPr>
            <a:normAutofit/>
          </a:bodyPr>
          <a:lstStyle/>
          <a:p>
            <a:r>
              <a:rPr lang="en-US" dirty="0"/>
              <a:t>Professor Emma Watson, Executive Medical Director</a:t>
            </a:r>
          </a:p>
        </p:txBody>
      </p:sp>
      <p:sp>
        <p:nvSpPr>
          <p:cNvPr id="6" name="Text Placeholder 4">
            <a:extLst>
              <a:ext uri="{FF2B5EF4-FFF2-40B4-BE49-F238E27FC236}">
                <a16:creationId xmlns:a16="http://schemas.microsoft.com/office/drawing/2014/main" id="{508AE648-6DD8-1940-9250-E605373890EB}"/>
              </a:ext>
            </a:extLst>
          </p:cNvPr>
          <p:cNvSpPr txBox="1">
            <a:spLocks/>
          </p:cNvSpPr>
          <p:nvPr/>
        </p:nvSpPr>
        <p:spPr>
          <a:xfrm>
            <a:off x="1487620" y="186026"/>
            <a:ext cx="5777826" cy="529085"/>
          </a:xfrm>
          <a:prstGeom prst="rect">
            <a:avLst/>
          </a:prstGeom>
        </p:spPr>
        <p:txBody>
          <a:bodyPr vert="horz" lIns="91440" tIns="45720" rIns="91440" bIns="45720" rtlCol="0">
            <a:normAutofit fontScale="92500" lnSpcReduction="20000"/>
          </a:bodyPr>
          <a:lstStyle>
            <a:lvl1pPr marL="0" indent="0" algn="l" defTabSz="457200" rtl="0" eaLnBrk="1" latinLnBrk="0" hangingPunct="1">
              <a:spcBef>
                <a:spcPct val="20000"/>
              </a:spcBef>
              <a:buFont typeface="Arial"/>
              <a:buNone/>
              <a:defRPr sz="3600" kern="1200">
                <a:solidFill>
                  <a:srgbClr val="FFFFFF"/>
                </a:solidFill>
                <a:latin typeface="+mn-lt"/>
                <a:ea typeface="+mn-ea"/>
                <a:cs typeface="Source Sans Pro"/>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7" name="Text Placeholder 2">
            <a:extLst>
              <a:ext uri="{FF2B5EF4-FFF2-40B4-BE49-F238E27FC236}">
                <a16:creationId xmlns:a16="http://schemas.microsoft.com/office/drawing/2014/main" id="{28C5FF06-F0E6-5C41-BC61-D707F187E391}"/>
              </a:ext>
            </a:extLst>
          </p:cNvPr>
          <p:cNvSpPr txBox="1">
            <a:spLocks/>
          </p:cNvSpPr>
          <p:nvPr/>
        </p:nvSpPr>
        <p:spPr>
          <a:xfrm>
            <a:off x="1487620" y="717643"/>
            <a:ext cx="5777826" cy="46108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rgbClr val="66CCFF"/>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66CC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pic>
        <p:nvPicPr>
          <p:cNvPr id="8" name="Picture 7">
            <a:extLst>
              <a:ext uri="{FF2B5EF4-FFF2-40B4-BE49-F238E27FC236}">
                <a16:creationId xmlns:a16="http://schemas.microsoft.com/office/drawing/2014/main" id="{3138E92D-108B-2643-9B94-D50C21F4D10C}"/>
              </a:ext>
            </a:extLst>
          </p:cNvPr>
          <p:cNvPicPr>
            <a:picLocks noChangeAspect="1"/>
          </p:cNvPicPr>
          <p:nvPr/>
        </p:nvPicPr>
        <p:blipFill>
          <a:blip r:embed="rId4"/>
          <a:stretch>
            <a:fillRect/>
          </a:stretch>
        </p:blipFill>
        <p:spPr>
          <a:xfrm>
            <a:off x="225331" y="280197"/>
            <a:ext cx="779138" cy="776443"/>
          </a:xfrm>
          <a:prstGeom prst="rect">
            <a:avLst/>
          </a:prstGeom>
        </p:spPr>
      </p:pic>
      <p:cxnSp>
        <p:nvCxnSpPr>
          <p:cNvPr id="9" name="Straight Connector 8">
            <a:extLst>
              <a:ext uri="{FF2B5EF4-FFF2-40B4-BE49-F238E27FC236}">
                <a16:creationId xmlns:a16="http://schemas.microsoft.com/office/drawing/2014/main" id="{B0E5D0B2-0671-E34F-B5CF-01FD38E15BCB}"/>
              </a:ext>
            </a:extLst>
          </p:cNvPr>
          <p:cNvCxnSpPr>
            <a:cxnSpLocks/>
          </p:cNvCxnSpPr>
          <p:nvPr/>
        </p:nvCxnSpPr>
        <p:spPr>
          <a:xfrm>
            <a:off x="1269467" y="221217"/>
            <a:ext cx="0" cy="876533"/>
          </a:xfrm>
          <a:prstGeom prst="line">
            <a:avLst/>
          </a:prstGeom>
          <a:ln w="444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7221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9479" y="444665"/>
            <a:ext cx="7685041" cy="519113"/>
          </a:xfrm>
        </p:spPr>
        <p:txBody>
          <a:bodyPr>
            <a:normAutofit fontScale="92500" lnSpcReduction="20000"/>
          </a:bodyPr>
          <a:lstStyle/>
          <a:p>
            <a:pPr algn="ctr"/>
            <a:r>
              <a:rPr lang="en-US" dirty="0">
                <a:solidFill>
                  <a:schemeClr val="bg1"/>
                </a:solidFill>
              </a:rPr>
              <a:t>Runner Up</a:t>
            </a:r>
          </a:p>
        </p:txBody>
      </p:sp>
      <p:pic>
        <p:nvPicPr>
          <p:cNvPr id="2054" name="Picture 6" descr="Star Clipart Transparent Background ">
            <a:extLst>
              <a:ext uri="{FF2B5EF4-FFF2-40B4-BE49-F238E27FC236}">
                <a16:creationId xmlns:a16="http://schemas.microsoft.com/office/drawing/2014/main" id="{D2C6B30A-BF77-4818-90B4-A34ED1F90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4563">
            <a:off x="-523206" y="227065"/>
            <a:ext cx="4620720" cy="305907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8199EA25-EEBA-4429-82A1-B85AFAE885B1}"/>
              </a:ext>
            </a:extLst>
          </p:cNvPr>
          <p:cNvSpPr>
            <a:spLocks noGrp="1"/>
          </p:cNvSpPr>
          <p:nvPr>
            <p:ph type="body" sz="quarter" idx="10"/>
          </p:nvPr>
        </p:nvSpPr>
        <p:spPr>
          <a:xfrm>
            <a:off x="0" y="3386895"/>
            <a:ext cx="7684786" cy="3364696"/>
          </a:xfrm>
        </p:spPr>
        <p:txBody>
          <a:bodyPr>
            <a:normAutofit/>
          </a:bodyPr>
          <a:lstStyle/>
          <a:p>
            <a:pPr marL="0" indent="0">
              <a:buNone/>
            </a:pPr>
            <a:r>
              <a:rPr lang="en-GB" sz="2800" dirty="0">
                <a:solidFill>
                  <a:schemeClr val="bg1"/>
                </a:solidFill>
                <a:effectLst/>
                <a:latin typeface="Arial" panose="020B0604020202020204" pitchFamily="34" charset="0"/>
                <a:ea typeface="Calibri" panose="020F0502020204030204" pitchFamily="34" charset="0"/>
              </a:rPr>
              <a:t>Michelle Thornton</a:t>
            </a:r>
          </a:p>
          <a:p>
            <a:pPr marL="0" indent="0">
              <a:buNone/>
            </a:pPr>
            <a:r>
              <a:rPr lang="en-GB" sz="2800" dirty="0">
                <a:solidFill>
                  <a:schemeClr val="bg1"/>
                </a:solidFill>
                <a:effectLst/>
                <a:latin typeface="Arial" panose="020B0604020202020204" pitchFamily="34" charset="0"/>
                <a:ea typeface="Calibri" panose="020F0502020204030204" pitchFamily="34" charset="0"/>
              </a:rPr>
              <a:t>Aidan Cahill</a:t>
            </a:r>
          </a:p>
          <a:p>
            <a:pPr marL="0" indent="0">
              <a:buNone/>
            </a:pPr>
            <a:r>
              <a:rPr lang="en-GB" sz="2800" dirty="0">
                <a:solidFill>
                  <a:schemeClr val="bg1"/>
                </a:solidFill>
                <a:effectLst/>
                <a:latin typeface="Arial" panose="020B0604020202020204" pitchFamily="34" charset="0"/>
                <a:ea typeface="Calibri" panose="020F0502020204030204" pitchFamily="34" charset="0"/>
              </a:rPr>
              <a:t>Catherine (Karen) Boylan</a:t>
            </a:r>
            <a:endParaRPr lang="en-GB" sz="4400" dirty="0">
              <a:solidFill>
                <a:schemeClr val="bg1"/>
              </a:solidFill>
            </a:endParaRPr>
          </a:p>
        </p:txBody>
      </p:sp>
      <p:pic>
        <p:nvPicPr>
          <p:cNvPr id="5" name="Picture 4" descr="A group of people posing for a photo&#10;&#10;Description automatically generated">
            <a:extLst>
              <a:ext uri="{FF2B5EF4-FFF2-40B4-BE49-F238E27FC236}">
                <a16:creationId xmlns:a16="http://schemas.microsoft.com/office/drawing/2014/main" id="{DC4BADC3-8A80-0E08-257F-17C5143DEC29}"/>
              </a:ext>
            </a:extLst>
          </p:cNvPr>
          <p:cNvPicPr>
            <a:picLocks noChangeAspect="1"/>
          </p:cNvPicPr>
          <p:nvPr/>
        </p:nvPicPr>
        <p:blipFill rotWithShape="1">
          <a:blip r:embed="rId4"/>
          <a:srcRect t="21285" b="17246"/>
          <a:stretch/>
        </p:blipFill>
        <p:spPr>
          <a:xfrm>
            <a:off x="5200326" y="963778"/>
            <a:ext cx="3943674" cy="1731312"/>
          </a:xfrm>
          <a:prstGeom prst="rect">
            <a:avLst/>
          </a:prstGeom>
          <a:ln>
            <a:noFill/>
          </a:ln>
          <a:effectLst>
            <a:softEdge rad="112500"/>
          </a:effectLst>
        </p:spPr>
      </p:pic>
      <p:pic>
        <p:nvPicPr>
          <p:cNvPr id="7" name="Picture 6" descr="A person wearing glasses&#10;&#10;Description automatically generated with medium confidence">
            <a:extLst>
              <a:ext uri="{FF2B5EF4-FFF2-40B4-BE49-F238E27FC236}">
                <a16:creationId xmlns:a16="http://schemas.microsoft.com/office/drawing/2014/main" id="{9D8C60CF-69BB-88B1-EA0B-440DD6B98BF3}"/>
              </a:ext>
            </a:extLst>
          </p:cNvPr>
          <p:cNvPicPr>
            <a:picLocks noChangeAspect="1"/>
          </p:cNvPicPr>
          <p:nvPr/>
        </p:nvPicPr>
        <p:blipFill>
          <a:blip r:embed="rId5"/>
          <a:stretch>
            <a:fillRect/>
          </a:stretch>
        </p:blipFill>
        <p:spPr>
          <a:xfrm>
            <a:off x="3265262" y="1939360"/>
            <a:ext cx="1729941" cy="2306588"/>
          </a:xfrm>
          <a:prstGeom prst="rect">
            <a:avLst/>
          </a:prstGeom>
          <a:ln>
            <a:noFill/>
          </a:ln>
          <a:effectLst>
            <a:softEdge rad="112500"/>
          </a:effectLst>
        </p:spPr>
      </p:pic>
      <p:pic>
        <p:nvPicPr>
          <p:cNvPr id="9" name="Picture 8" descr="A person smiling at the camera&#10;&#10;Description automatically generated with medium confidence">
            <a:extLst>
              <a:ext uri="{FF2B5EF4-FFF2-40B4-BE49-F238E27FC236}">
                <a16:creationId xmlns:a16="http://schemas.microsoft.com/office/drawing/2014/main" id="{7DEF4DD7-017D-7815-0927-CAC7954C0249}"/>
              </a:ext>
            </a:extLst>
          </p:cNvPr>
          <p:cNvPicPr>
            <a:picLocks noChangeAspect="1"/>
          </p:cNvPicPr>
          <p:nvPr/>
        </p:nvPicPr>
        <p:blipFill>
          <a:blip r:embed="rId6"/>
          <a:stretch>
            <a:fillRect/>
          </a:stretch>
        </p:blipFill>
        <p:spPr>
          <a:xfrm>
            <a:off x="6316499" y="2712781"/>
            <a:ext cx="2391993" cy="2317173"/>
          </a:xfrm>
          <a:prstGeom prst="rect">
            <a:avLst/>
          </a:prstGeom>
          <a:ln>
            <a:noFill/>
          </a:ln>
          <a:effectLst>
            <a:softEdge rad="112500"/>
          </a:effectLst>
        </p:spPr>
      </p:pic>
    </p:spTree>
    <p:extLst>
      <p:ext uri="{BB962C8B-B14F-4D97-AF65-F5344CB8AC3E}">
        <p14:creationId xmlns:p14="http://schemas.microsoft.com/office/powerpoint/2010/main" val="308736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9479" y="444665"/>
            <a:ext cx="7685041" cy="645226"/>
          </a:xfrm>
        </p:spPr>
        <p:txBody>
          <a:bodyPr>
            <a:normAutofit fontScale="85000" lnSpcReduction="10000"/>
          </a:bodyPr>
          <a:lstStyle/>
          <a:p>
            <a:pPr algn="ctr"/>
            <a:r>
              <a:rPr lang="en-US" sz="3900" b="1" dirty="0">
                <a:solidFill>
                  <a:srgbClr val="FFFF00"/>
                </a:solidFill>
              </a:rPr>
              <a:t>Joint Winners – Innovation in Training</a:t>
            </a:r>
            <a:endParaRPr lang="en-US" b="1" dirty="0">
              <a:solidFill>
                <a:srgbClr val="FFFF00"/>
              </a:solidFill>
            </a:endParaRPr>
          </a:p>
        </p:txBody>
      </p:sp>
      <p:pic>
        <p:nvPicPr>
          <p:cNvPr id="3078" name="Picture 6" descr="Transparent Star Decoration?m=1380492000 ">
            <a:extLst>
              <a:ext uri="{FF2B5EF4-FFF2-40B4-BE49-F238E27FC236}">
                <a16:creationId xmlns:a16="http://schemas.microsoft.com/office/drawing/2014/main" id="{00825282-AC80-476D-AE89-080F0A5BF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86235">
            <a:off x="212743" y="860649"/>
            <a:ext cx="5511235" cy="38901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2E57FE-61B4-4C7A-A195-96F5C4F39251}"/>
              </a:ext>
            </a:extLst>
          </p:cNvPr>
          <p:cNvSpPr txBox="1"/>
          <p:nvPr/>
        </p:nvSpPr>
        <p:spPr>
          <a:xfrm>
            <a:off x="1527242" y="2348936"/>
            <a:ext cx="2392020" cy="1384995"/>
          </a:xfrm>
          <a:prstGeom prst="rect">
            <a:avLst/>
          </a:prstGeom>
          <a:noFill/>
        </p:spPr>
        <p:txBody>
          <a:bodyPr wrap="square" lIns="91440" tIns="45720" rIns="91440" bIns="45720" anchor="t">
            <a:spAutoFit/>
          </a:bodyPr>
          <a:lstStyle/>
          <a:p>
            <a:pPr algn="ctr"/>
            <a:r>
              <a:rPr lang="en-GB" sz="2800" dirty="0">
                <a:solidFill>
                  <a:schemeClr val="bg1"/>
                </a:solidFill>
                <a:latin typeface="Calibri"/>
                <a:ea typeface="Calibri" panose="020F0502020204030204" pitchFamily="34" charset="0"/>
                <a:cs typeface="Calibri"/>
              </a:rPr>
              <a:t>Drs</a:t>
            </a:r>
            <a:r>
              <a:rPr lang="en-GB" sz="2800" dirty="0">
                <a:solidFill>
                  <a:schemeClr val="bg1"/>
                </a:solidFill>
                <a:effectLst/>
                <a:latin typeface="Calibri"/>
                <a:ea typeface="Calibri" panose="020F0502020204030204" pitchFamily="34" charset="0"/>
                <a:cs typeface="Calibri"/>
              </a:rPr>
              <a:t> Lesley Arends</a:t>
            </a:r>
            <a:r>
              <a:rPr lang="en-GB" sz="2800" dirty="0">
                <a:solidFill>
                  <a:schemeClr val="bg1"/>
                </a:solidFill>
                <a:latin typeface="Calibri"/>
                <a:ea typeface="Calibri" panose="020F0502020204030204" pitchFamily="34" charset="0"/>
                <a:cs typeface="Calibri"/>
              </a:rPr>
              <a:t> and Isa</a:t>
            </a:r>
            <a:r>
              <a:rPr lang="en-GB" sz="2800" dirty="0">
                <a:solidFill>
                  <a:schemeClr val="bg1"/>
                </a:solidFill>
                <a:ea typeface="+mn-lt"/>
                <a:cs typeface="+mn-lt"/>
              </a:rPr>
              <a:t> Ouwehand</a:t>
            </a:r>
            <a:endParaRPr lang="en-GB" sz="2800" dirty="0">
              <a:solidFill>
                <a:schemeClr val="bg1"/>
              </a:solidFill>
              <a:effectLst/>
              <a:ea typeface="+mn-lt"/>
              <a:cs typeface="+mn-lt"/>
            </a:endParaRPr>
          </a:p>
        </p:txBody>
      </p:sp>
      <p:pic>
        <p:nvPicPr>
          <p:cNvPr id="1026" name="DE07084B-0A1C-417E-AA96-36035A7245C1">
            <a:extLst>
              <a:ext uri="{FF2B5EF4-FFF2-40B4-BE49-F238E27FC236}">
                <a16:creationId xmlns:a16="http://schemas.microsoft.com/office/drawing/2014/main" id="{CBECEA6D-AE70-BC68-435D-80AD33A11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215" y="1579939"/>
            <a:ext cx="1885523" cy="24197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with long hair smiling&#10;&#10;Description automatically generated with low confidence">
            <a:extLst>
              <a:ext uri="{FF2B5EF4-FFF2-40B4-BE49-F238E27FC236}">
                <a16:creationId xmlns:a16="http://schemas.microsoft.com/office/drawing/2014/main" id="{F970A5C8-67DF-70B5-4B22-5407C67720C7}"/>
              </a:ext>
            </a:extLst>
          </p:cNvPr>
          <p:cNvPicPr>
            <a:picLocks noChangeAspect="1"/>
          </p:cNvPicPr>
          <p:nvPr/>
        </p:nvPicPr>
        <p:blipFill>
          <a:blip r:embed="rId5"/>
          <a:stretch>
            <a:fillRect/>
          </a:stretch>
        </p:blipFill>
        <p:spPr>
          <a:xfrm>
            <a:off x="5255239" y="1579939"/>
            <a:ext cx="1957893" cy="2419755"/>
          </a:xfrm>
          <a:prstGeom prst="rect">
            <a:avLst/>
          </a:prstGeom>
          <a:ln>
            <a:noFill/>
          </a:ln>
          <a:effectLst>
            <a:softEdge rad="112500"/>
          </a:effectLst>
        </p:spPr>
      </p:pic>
    </p:spTree>
    <p:extLst>
      <p:ext uri="{BB962C8B-B14F-4D97-AF65-F5344CB8AC3E}">
        <p14:creationId xmlns:p14="http://schemas.microsoft.com/office/powerpoint/2010/main" val="326174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C39F2F-AF51-442E-88F2-972ADD6F8DD7}"/>
              </a:ext>
            </a:extLst>
          </p:cNvPr>
          <p:cNvSpPr>
            <a:spLocks noGrp="1"/>
          </p:cNvSpPr>
          <p:nvPr>
            <p:ph type="body" sz="quarter" idx="10"/>
          </p:nvPr>
        </p:nvSpPr>
        <p:spPr/>
        <p:txBody>
          <a:bodyPr>
            <a:normAutofit/>
          </a:bodyPr>
          <a:lstStyle/>
          <a:p>
            <a:r>
              <a:rPr lang="en-GB" dirty="0"/>
              <a:t>g</a:t>
            </a:r>
          </a:p>
        </p:txBody>
      </p:sp>
      <p:sp>
        <p:nvSpPr>
          <p:cNvPr id="7" name="Text Placeholder 6">
            <a:extLst>
              <a:ext uri="{FF2B5EF4-FFF2-40B4-BE49-F238E27FC236}">
                <a16:creationId xmlns:a16="http://schemas.microsoft.com/office/drawing/2014/main" id="{08254E62-1B01-43F0-8F34-FDF4EF44A910}"/>
              </a:ext>
            </a:extLst>
          </p:cNvPr>
          <p:cNvSpPr>
            <a:spLocks noGrp="1"/>
          </p:cNvSpPr>
          <p:nvPr>
            <p:ph type="body" sz="quarter" idx="11"/>
          </p:nvPr>
        </p:nvSpPr>
        <p:spPr>
          <a:xfrm>
            <a:off x="1747865" y="1985818"/>
            <a:ext cx="5648269" cy="1488060"/>
          </a:xfrm>
        </p:spPr>
        <p:txBody>
          <a:bodyPr>
            <a:normAutofit/>
          </a:bodyPr>
          <a:lstStyle/>
          <a:p>
            <a:pPr algn="ctr"/>
            <a:r>
              <a:rPr lang="en-GB" dirty="0">
                <a:solidFill>
                  <a:schemeClr val="bg1"/>
                </a:solidFill>
              </a:rPr>
              <a:t>Award for Environmental Sustainability</a:t>
            </a:r>
          </a:p>
        </p:txBody>
      </p:sp>
    </p:spTree>
    <p:extLst>
      <p:ext uri="{BB962C8B-B14F-4D97-AF65-F5344CB8AC3E}">
        <p14:creationId xmlns:p14="http://schemas.microsoft.com/office/powerpoint/2010/main" val="257925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9479" y="444665"/>
            <a:ext cx="7685041" cy="519113"/>
          </a:xfrm>
        </p:spPr>
        <p:txBody>
          <a:bodyPr>
            <a:normAutofit fontScale="92500" lnSpcReduction="20000"/>
          </a:bodyPr>
          <a:lstStyle/>
          <a:p>
            <a:pPr algn="ctr"/>
            <a:r>
              <a:rPr lang="en-US" dirty="0">
                <a:solidFill>
                  <a:schemeClr val="bg1"/>
                </a:solidFill>
              </a:rPr>
              <a:t>Runner Up</a:t>
            </a:r>
          </a:p>
        </p:txBody>
      </p:sp>
      <p:pic>
        <p:nvPicPr>
          <p:cNvPr id="2054" name="Picture 6" descr="Star Clipart Transparent Background ">
            <a:extLst>
              <a:ext uri="{FF2B5EF4-FFF2-40B4-BE49-F238E27FC236}">
                <a16:creationId xmlns:a16="http://schemas.microsoft.com/office/drawing/2014/main" id="{D2C6B30A-BF77-4818-90B4-A34ED1F90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61796">
            <a:off x="2534124" y="1508056"/>
            <a:ext cx="7003576" cy="3757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8199EA25-EEBA-4429-82A1-B85AFAE885B1}"/>
              </a:ext>
            </a:extLst>
          </p:cNvPr>
          <p:cNvSpPr>
            <a:spLocks noGrp="1"/>
          </p:cNvSpPr>
          <p:nvPr>
            <p:ph type="body" sz="quarter" idx="10"/>
          </p:nvPr>
        </p:nvSpPr>
        <p:spPr>
          <a:xfrm>
            <a:off x="4771819" y="4097551"/>
            <a:ext cx="7684786" cy="3364696"/>
          </a:xfrm>
        </p:spPr>
        <p:txBody>
          <a:bodyPr>
            <a:normAutofit/>
          </a:bodyPr>
          <a:lstStyle/>
          <a:p>
            <a:pPr marL="0" indent="0">
              <a:buNone/>
            </a:pPr>
            <a:r>
              <a:rPr lang="en-GB" sz="2800" dirty="0">
                <a:solidFill>
                  <a:schemeClr val="bg1"/>
                </a:solidFill>
                <a:effectLst/>
                <a:latin typeface="Arial" panose="020B0604020202020204" pitchFamily="34" charset="0"/>
                <a:ea typeface="Calibri" panose="020F0502020204030204" pitchFamily="34" charset="0"/>
              </a:rPr>
              <a:t>Eleanor Murray and the </a:t>
            </a:r>
          </a:p>
          <a:p>
            <a:pPr marL="0" indent="0">
              <a:buNone/>
            </a:pPr>
            <a:r>
              <a:rPr lang="en-GB" sz="2800" dirty="0">
                <a:solidFill>
                  <a:schemeClr val="bg1"/>
                </a:solidFill>
                <a:effectLst/>
                <a:latin typeface="Arial" panose="020B0604020202020204" pitchFamily="34" charset="0"/>
                <a:ea typeface="Calibri" panose="020F0502020204030204" pitchFamily="34" charset="0"/>
              </a:rPr>
              <a:t>Renal sustainability team</a:t>
            </a:r>
            <a:endParaRPr lang="en-GB" sz="4400" dirty="0">
              <a:solidFill>
                <a:schemeClr val="bg1"/>
              </a:solidFill>
            </a:endParaRPr>
          </a:p>
        </p:txBody>
      </p:sp>
      <p:pic>
        <p:nvPicPr>
          <p:cNvPr id="5" name="Picture 4" descr="A person with blonde hair&#10;&#10;Description automatically generated with medium confidence">
            <a:extLst>
              <a:ext uri="{FF2B5EF4-FFF2-40B4-BE49-F238E27FC236}">
                <a16:creationId xmlns:a16="http://schemas.microsoft.com/office/drawing/2014/main" id="{F9016E41-C703-4098-6119-3F6FC66C2578}"/>
              </a:ext>
            </a:extLst>
          </p:cNvPr>
          <p:cNvPicPr>
            <a:picLocks noChangeAspect="1"/>
          </p:cNvPicPr>
          <p:nvPr/>
        </p:nvPicPr>
        <p:blipFill rotWithShape="1">
          <a:blip r:embed="rId4"/>
          <a:srcRect t="13618" b="16028"/>
          <a:stretch/>
        </p:blipFill>
        <p:spPr>
          <a:xfrm>
            <a:off x="146126" y="963778"/>
            <a:ext cx="3443169" cy="3618691"/>
          </a:xfrm>
          <a:prstGeom prst="rect">
            <a:avLst/>
          </a:prstGeom>
          <a:ln>
            <a:noFill/>
          </a:ln>
          <a:effectLst>
            <a:softEdge rad="112500"/>
          </a:effectLst>
        </p:spPr>
      </p:pic>
    </p:spTree>
    <p:extLst>
      <p:ext uri="{BB962C8B-B14F-4D97-AF65-F5344CB8AC3E}">
        <p14:creationId xmlns:p14="http://schemas.microsoft.com/office/powerpoint/2010/main" val="2556254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 y="444665"/>
            <a:ext cx="9144000" cy="645226"/>
          </a:xfrm>
        </p:spPr>
        <p:txBody>
          <a:bodyPr>
            <a:normAutofit lnSpcReduction="10000"/>
          </a:bodyPr>
          <a:lstStyle/>
          <a:p>
            <a:pPr algn="ctr"/>
            <a:r>
              <a:rPr lang="en-US" sz="3900" b="1" dirty="0">
                <a:solidFill>
                  <a:srgbClr val="FFFF00"/>
                </a:solidFill>
              </a:rPr>
              <a:t>Winner – Environmental Sustainability</a:t>
            </a:r>
            <a:endParaRPr lang="en-US" b="1" dirty="0">
              <a:solidFill>
                <a:srgbClr val="FFFF00"/>
              </a:solidFill>
            </a:endParaRPr>
          </a:p>
        </p:txBody>
      </p:sp>
      <p:pic>
        <p:nvPicPr>
          <p:cNvPr id="5" name="Picture 6" descr="Transparent Star Decoration?m=1380492000 ">
            <a:extLst>
              <a:ext uri="{FF2B5EF4-FFF2-40B4-BE49-F238E27FC236}">
                <a16:creationId xmlns:a16="http://schemas.microsoft.com/office/drawing/2014/main" id="{1BEB1D3D-FE21-4136-F7E4-50963C164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54179">
            <a:off x="4689808" y="826430"/>
            <a:ext cx="4489582" cy="40016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881D10D-FD5D-F2BA-0E34-BCF81E904BCD}"/>
              </a:ext>
            </a:extLst>
          </p:cNvPr>
          <p:cNvSpPr txBox="1"/>
          <p:nvPr/>
        </p:nvSpPr>
        <p:spPr>
          <a:xfrm>
            <a:off x="5383127" y="2031406"/>
            <a:ext cx="2392020" cy="1754326"/>
          </a:xfrm>
          <a:prstGeom prst="rect">
            <a:avLst/>
          </a:prstGeom>
          <a:noFill/>
        </p:spPr>
        <p:txBody>
          <a:bodyPr wrap="square">
            <a:spAutoFit/>
          </a:bodyPr>
          <a:lstStyle/>
          <a:p>
            <a:pPr algn="ctr"/>
            <a:r>
              <a:rPr lang="en-GB" sz="2700" dirty="0">
                <a:solidFill>
                  <a:schemeClr val="bg1"/>
                </a:solidFill>
                <a:effectLst/>
                <a:latin typeface="Calibri" panose="020F0502020204030204" pitchFamily="34" charset="0"/>
                <a:ea typeface="Calibri" panose="020F0502020204030204" pitchFamily="34" charset="0"/>
              </a:rPr>
              <a:t>NHS Highland Medical Education </a:t>
            </a:r>
          </a:p>
          <a:p>
            <a:pPr algn="ctr"/>
            <a:r>
              <a:rPr lang="en-GB" sz="2700" dirty="0">
                <a:solidFill>
                  <a:schemeClr val="bg1"/>
                </a:solidFill>
                <a:effectLst/>
                <a:latin typeface="Calibri" panose="020F0502020204030204" pitchFamily="34" charset="0"/>
                <a:ea typeface="Calibri" panose="020F0502020204030204" pitchFamily="34" charset="0"/>
              </a:rPr>
              <a:t>Team</a:t>
            </a:r>
          </a:p>
        </p:txBody>
      </p:sp>
      <p:sp>
        <p:nvSpPr>
          <p:cNvPr id="2" name="Text Placeholder 3">
            <a:extLst>
              <a:ext uri="{FF2B5EF4-FFF2-40B4-BE49-F238E27FC236}">
                <a16:creationId xmlns:a16="http://schemas.microsoft.com/office/drawing/2014/main" id="{F33E96EC-8A9B-478B-B7E9-CFDD8D49EF99}"/>
              </a:ext>
            </a:extLst>
          </p:cNvPr>
          <p:cNvSpPr>
            <a:spLocks noGrp="1"/>
          </p:cNvSpPr>
          <p:nvPr>
            <p:ph type="body" sz="quarter" idx="10"/>
          </p:nvPr>
        </p:nvSpPr>
        <p:spPr>
          <a:xfrm>
            <a:off x="-1" y="4487779"/>
            <a:ext cx="6809429" cy="3227441"/>
          </a:xfrm>
        </p:spPr>
        <p:txBody>
          <a:bodyPr>
            <a:normAutofit/>
          </a:bodyPr>
          <a:lstStyle/>
          <a:p>
            <a:pPr marL="0" indent="0" algn="ctr">
              <a:buNone/>
            </a:pPr>
            <a:r>
              <a:rPr lang="en-GB" sz="2000" dirty="0">
                <a:solidFill>
                  <a:schemeClr val="bg1"/>
                </a:solidFill>
                <a:effectLst/>
                <a:latin typeface="Arial" panose="020B0604020202020204" pitchFamily="34" charset="0"/>
                <a:ea typeface="Calibri" panose="020F0502020204030204" pitchFamily="34" charset="0"/>
              </a:rPr>
              <a:t>Dr Rory Gibson, Dr Adelaide Fisher, Dr Siddharth </a:t>
            </a:r>
            <a:r>
              <a:rPr lang="en-GB" sz="2000" dirty="0" err="1">
                <a:solidFill>
                  <a:schemeClr val="bg1"/>
                </a:solidFill>
                <a:effectLst/>
                <a:latin typeface="Arial" panose="020B0604020202020204" pitchFamily="34" charset="0"/>
                <a:ea typeface="Calibri" panose="020F0502020204030204" pitchFamily="34" charset="0"/>
              </a:rPr>
              <a:t>Basetti</a:t>
            </a:r>
            <a:endParaRPr lang="en-GB" sz="3600" dirty="0">
              <a:solidFill>
                <a:schemeClr val="bg1"/>
              </a:solidFill>
            </a:endParaRPr>
          </a:p>
        </p:txBody>
      </p:sp>
      <p:sp>
        <p:nvSpPr>
          <p:cNvPr id="4" name="AutoShape 2" descr="NHS Highland highlights apprenticeship opportunities for students and  others during Scottish Apprenticeship Week 2022 with spotlight on  innovative links to University of the Highlands and Islands (UHI) and  independent training providers">
            <a:extLst>
              <a:ext uri="{FF2B5EF4-FFF2-40B4-BE49-F238E27FC236}">
                <a16:creationId xmlns:a16="http://schemas.microsoft.com/office/drawing/2014/main" id="{0F2E9888-39AF-EB92-6962-A5445FD4B6A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9F29D8DC-5B80-159F-001C-2DBF08F51E03}"/>
              </a:ext>
            </a:extLst>
          </p:cNvPr>
          <p:cNvPicPr>
            <a:picLocks noChangeAspect="1"/>
          </p:cNvPicPr>
          <p:nvPr/>
        </p:nvPicPr>
        <p:blipFill rotWithShape="1">
          <a:blip r:embed="rId4"/>
          <a:srcRect l="65263" t="14316" r="16447" b="7516"/>
          <a:stretch/>
        </p:blipFill>
        <p:spPr>
          <a:xfrm>
            <a:off x="229500" y="1089890"/>
            <a:ext cx="1527110" cy="2039619"/>
          </a:xfrm>
          <a:prstGeom prst="rect">
            <a:avLst/>
          </a:prstGeom>
          <a:ln>
            <a:noFill/>
          </a:ln>
          <a:effectLst>
            <a:softEdge rad="112500"/>
          </a:effectLst>
        </p:spPr>
      </p:pic>
      <p:pic>
        <p:nvPicPr>
          <p:cNvPr id="12" name="Picture 11">
            <a:extLst>
              <a:ext uri="{FF2B5EF4-FFF2-40B4-BE49-F238E27FC236}">
                <a16:creationId xmlns:a16="http://schemas.microsoft.com/office/drawing/2014/main" id="{D20DE014-7721-DEBE-92F5-DDBE281293BC}"/>
              </a:ext>
            </a:extLst>
          </p:cNvPr>
          <p:cNvPicPr>
            <a:picLocks noChangeAspect="1"/>
          </p:cNvPicPr>
          <p:nvPr/>
        </p:nvPicPr>
        <p:blipFill rotWithShape="1">
          <a:blip r:embed="rId5"/>
          <a:srcRect l="65921" t="17264" r="16184" b="15368"/>
          <a:stretch/>
        </p:blipFill>
        <p:spPr>
          <a:xfrm>
            <a:off x="2975165" y="1141546"/>
            <a:ext cx="1555718" cy="1830254"/>
          </a:xfrm>
          <a:prstGeom prst="rect">
            <a:avLst/>
          </a:prstGeom>
          <a:ln>
            <a:noFill/>
          </a:ln>
          <a:effectLst>
            <a:softEdge rad="112500"/>
          </a:effectLst>
        </p:spPr>
      </p:pic>
      <p:pic>
        <p:nvPicPr>
          <p:cNvPr id="14" name="Picture 13">
            <a:extLst>
              <a:ext uri="{FF2B5EF4-FFF2-40B4-BE49-F238E27FC236}">
                <a16:creationId xmlns:a16="http://schemas.microsoft.com/office/drawing/2014/main" id="{5FCBB263-60CC-7A93-83C3-DE62437BC928}"/>
              </a:ext>
            </a:extLst>
          </p:cNvPr>
          <p:cNvPicPr>
            <a:picLocks noChangeAspect="1"/>
          </p:cNvPicPr>
          <p:nvPr/>
        </p:nvPicPr>
        <p:blipFill rotWithShape="1">
          <a:blip r:embed="rId6"/>
          <a:srcRect l="66703" t="14316" r="14970" b="7516"/>
          <a:stretch/>
        </p:blipFill>
        <p:spPr>
          <a:xfrm>
            <a:off x="1699049" y="2571750"/>
            <a:ext cx="1373195" cy="1830255"/>
          </a:xfrm>
          <a:prstGeom prst="rect">
            <a:avLst/>
          </a:prstGeom>
          <a:ln>
            <a:noFill/>
          </a:ln>
          <a:effectLst>
            <a:softEdge rad="112500"/>
          </a:effectLst>
        </p:spPr>
      </p:pic>
    </p:spTree>
    <p:extLst>
      <p:ext uri="{BB962C8B-B14F-4D97-AF65-F5344CB8AC3E}">
        <p14:creationId xmlns:p14="http://schemas.microsoft.com/office/powerpoint/2010/main" val="8024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C39F2F-AF51-442E-88F2-972ADD6F8DD7}"/>
              </a:ext>
            </a:extLst>
          </p:cNvPr>
          <p:cNvSpPr>
            <a:spLocks noGrp="1"/>
          </p:cNvSpPr>
          <p:nvPr>
            <p:ph type="body" sz="quarter" idx="10"/>
          </p:nvPr>
        </p:nvSpPr>
        <p:spPr/>
        <p:txBody>
          <a:bodyPr>
            <a:normAutofit/>
          </a:bodyPr>
          <a:lstStyle/>
          <a:p>
            <a:r>
              <a:rPr lang="en-GB" dirty="0"/>
              <a:t>g</a:t>
            </a:r>
          </a:p>
        </p:txBody>
      </p:sp>
      <p:sp>
        <p:nvSpPr>
          <p:cNvPr id="7" name="Text Placeholder 6">
            <a:extLst>
              <a:ext uri="{FF2B5EF4-FFF2-40B4-BE49-F238E27FC236}">
                <a16:creationId xmlns:a16="http://schemas.microsoft.com/office/drawing/2014/main" id="{08254E62-1B01-43F0-8F34-FDF4EF44A910}"/>
              </a:ext>
            </a:extLst>
          </p:cNvPr>
          <p:cNvSpPr>
            <a:spLocks noGrp="1"/>
          </p:cNvSpPr>
          <p:nvPr>
            <p:ph type="body" sz="quarter" idx="11"/>
          </p:nvPr>
        </p:nvSpPr>
        <p:spPr>
          <a:xfrm>
            <a:off x="1747865" y="1985818"/>
            <a:ext cx="5648269" cy="1488060"/>
          </a:xfrm>
        </p:spPr>
        <p:txBody>
          <a:bodyPr>
            <a:normAutofit/>
          </a:bodyPr>
          <a:lstStyle/>
          <a:p>
            <a:pPr algn="ctr"/>
            <a:r>
              <a:rPr lang="en-GB" dirty="0">
                <a:solidFill>
                  <a:schemeClr val="bg1"/>
                </a:solidFill>
              </a:rPr>
              <a:t>Award for Staff Support</a:t>
            </a:r>
          </a:p>
        </p:txBody>
      </p:sp>
    </p:spTree>
    <p:extLst>
      <p:ext uri="{BB962C8B-B14F-4D97-AF65-F5344CB8AC3E}">
        <p14:creationId xmlns:p14="http://schemas.microsoft.com/office/powerpoint/2010/main" val="899251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596529" y="544557"/>
            <a:ext cx="7685041" cy="519113"/>
          </a:xfrm>
        </p:spPr>
        <p:txBody>
          <a:bodyPr>
            <a:normAutofit fontScale="92500" lnSpcReduction="20000"/>
          </a:bodyPr>
          <a:lstStyle/>
          <a:p>
            <a:pPr algn="ctr"/>
            <a:r>
              <a:rPr lang="en-US" dirty="0">
                <a:solidFill>
                  <a:schemeClr val="bg1"/>
                </a:solidFill>
              </a:rPr>
              <a:t>Runner Up</a:t>
            </a:r>
          </a:p>
        </p:txBody>
      </p:sp>
      <p:pic>
        <p:nvPicPr>
          <p:cNvPr id="2054" name="Picture 6" descr="Star Clipart Transparent Background ">
            <a:extLst>
              <a:ext uri="{FF2B5EF4-FFF2-40B4-BE49-F238E27FC236}">
                <a16:creationId xmlns:a16="http://schemas.microsoft.com/office/drawing/2014/main" id="{D2C6B30A-BF77-4818-90B4-A34ED1F90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02069">
            <a:off x="3170353" y="799645"/>
            <a:ext cx="5675950" cy="37576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07871D-3D2E-4C2E-9888-A14720F8BDF6}"/>
              </a:ext>
            </a:extLst>
          </p:cNvPr>
          <p:cNvSpPr txBox="1"/>
          <p:nvPr/>
        </p:nvSpPr>
        <p:spPr>
          <a:xfrm>
            <a:off x="4572000" y="3686707"/>
            <a:ext cx="3720572" cy="646331"/>
          </a:xfrm>
          <a:prstGeom prst="rect">
            <a:avLst/>
          </a:prstGeom>
          <a:noFill/>
        </p:spPr>
        <p:txBody>
          <a:bodyPr wrap="square">
            <a:spAutoFit/>
          </a:bodyPr>
          <a:lstStyle/>
          <a:p>
            <a:r>
              <a:rPr lang="en-GB" sz="3600" dirty="0">
                <a:solidFill>
                  <a:schemeClr val="bg1"/>
                </a:solidFill>
                <a:effectLst/>
                <a:latin typeface="Calibri" panose="020F0502020204030204" pitchFamily="34" charset="0"/>
                <a:ea typeface="Calibri" panose="020F0502020204030204" pitchFamily="34" charset="0"/>
              </a:rPr>
              <a:t>Wendy Cooper</a:t>
            </a:r>
          </a:p>
        </p:txBody>
      </p:sp>
      <p:pic>
        <p:nvPicPr>
          <p:cNvPr id="4" name="Picture 3" descr="A person standing on a stone&#10;&#10;Description automatically generated with low confidence">
            <a:extLst>
              <a:ext uri="{FF2B5EF4-FFF2-40B4-BE49-F238E27FC236}">
                <a16:creationId xmlns:a16="http://schemas.microsoft.com/office/drawing/2014/main" id="{E1EBE6B7-8089-FBC7-0470-7CF1063BA153}"/>
              </a:ext>
            </a:extLst>
          </p:cNvPr>
          <p:cNvPicPr>
            <a:picLocks noChangeAspect="1"/>
          </p:cNvPicPr>
          <p:nvPr/>
        </p:nvPicPr>
        <p:blipFill rotWithShape="1">
          <a:blip r:embed="rId4"/>
          <a:srcRect t="13140"/>
          <a:stretch/>
        </p:blipFill>
        <p:spPr>
          <a:xfrm>
            <a:off x="498948" y="444665"/>
            <a:ext cx="2898242" cy="4467639"/>
          </a:xfrm>
          <a:prstGeom prst="rect">
            <a:avLst/>
          </a:prstGeom>
          <a:ln>
            <a:noFill/>
          </a:ln>
          <a:effectLst>
            <a:softEdge rad="112500"/>
          </a:effectLst>
        </p:spPr>
      </p:pic>
    </p:spTree>
    <p:extLst>
      <p:ext uri="{BB962C8B-B14F-4D97-AF65-F5344CB8AC3E}">
        <p14:creationId xmlns:p14="http://schemas.microsoft.com/office/powerpoint/2010/main" val="368834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9479" y="444665"/>
            <a:ext cx="7685041" cy="709880"/>
          </a:xfrm>
        </p:spPr>
        <p:txBody>
          <a:bodyPr>
            <a:normAutofit/>
          </a:bodyPr>
          <a:lstStyle/>
          <a:p>
            <a:pPr algn="ctr"/>
            <a:r>
              <a:rPr lang="en-US" b="1" dirty="0">
                <a:solidFill>
                  <a:srgbClr val="FFFF00"/>
                </a:solidFill>
              </a:rPr>
              <a:t>Winner – Staff Support</a:t>
            </a:r>
          </a:p>
        </p:txBody>
      </p:sp>
      <p:pic>
        <p:nvPicPr>
          <p:cNvPr id="3078" name="Picture 6" descr="Transparent Star Decoration?m=1380492000 ">
            <a:extLst>
              <a:ext uri="{FF2B5EF4-FFF2-40B4-BE49-F238E27FC236}">
                <a16:creationId xmlns:a16="http://schemas.microsoft.com/office/drawing/2014/main" id="{00825282-AC80-476D-AE89-080F0A5BF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3554">
            <a:off x="4399395" y="1060351"/>
            <a:ext cx="4524467" cy="343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1189D2-B18B-48A3-974A-B89420EA9C05}"/>
              </a:ext>
            </a:extLst>
          </p:cNvPr>
          <p:cNvSpPr txBox="1"/>
          <p:nvPr/>
        </p:nvSpPr>
        <p:spPr>
          <a:xfrm>
            <a:off x="5582620" y="2004293"/>
            <a:ext cx="1872000" cy="1569660"/>
          </a:xfrm>
          <a:prstGeom prst="rect">
            <a:avLst/>
          </a:prstGeom>
          <a:noFill/>
        </p:spPr>
        <p:txBody>
          <a:bodyPr wrap="square">
            <a:spAutoFit/>
          </a:bodyPr>
          <a:lstStyle/>
          <a:p>
            <a:pPr algn="ctr"/>
            <a:r>
              <a:rPr lang="en-GB" sz="2400" dirty="0">
                <a:solidFill>
                  <a:schemeClr val="bg1"/>
                </a:solidFill>
              </a:rPr>
              <a:t>Ayan Osman, Sam Boyd and Sam </a:t>
            </a:r>
            <a:r>
              <a:rPr lang="en-GB" sz="2400" dirty="0" err="1">
                <a:solidFill>
                  <a:schemeClr val="bg1"/>
                </a:solidFill>
              </a:rPr>
              <a:t>Doonan</a:t>
            </a:r>
            <a:endParaRPr lang="en-GB" sz="2400" dirty="0">
              <a:solidFill>
                <a:schemeClr val="bg1"/>
              </a:solidFill>
            </a:endParaRPr>
          </a:p>
        </p:txBody>
      </p:sp>
      <p:pic>
        <p:nvPicPr>
          <p:cNvPr id="2" name="Picture 6">
            <a:extLst>
              <a:ext uri="{FF2B5EF4-FFF2-40B4-BE49-F238E27FC236}">
                <a16:creationId xmlns:a16="http://schemas.microsoft.com/office/drawing/2014/main" id="{54104990-D63B-07B8-554F-F2C68D8BCEC2}"/>
              </a:ext>
            </a:extLst>
          </p:cNvPr>
          <p:cNvPicPr>
            <a:picLocks noChangeAspect="1"/>
          </p:cNvPicPr>
          <p:nvPr/>
        </p:nvPicPr>
        <p:blipFill rotWithShape="1">
          <a:blip r:embed="rId4"/>
          <a:srcRect l="11290" r="19596" b="20506"/>
          <a:stretch/>
        </p:blipFill>
        <p:spPr>
          <a:xfrm>
            <a:off x="32707" y="1154544"/>
            <a:ext cx="1743496" cy="2282739"/>
          </a:xfrm>
          <a:prstGeom prst="rect">
            <a:avLst/>
          </a:prstGeom>
          <a:ln>
            <a:noFill/>
          </a:ln>
          <a:effectLst>
            <a:softEdge rad="112500"/>
          </a:effectLst>
        </p:spPr>
      </p:pic>
      <p:pic>
        <p:nvPicPr>
          <p:cNvPr id="4" name="Picture 5">
            <a:extLst>
              <a:ext uri="{FF2B5EF4-FFF2-40B4-BE49-F238E27FC236}">
                <a16:creationId xmlns:a16="http://schemas.microsoft.com/office/drawing/2014/main" id="{09304680-90B5-EAB4-D87B-5FE9FF4A63B3}"/>
              </a:ext>
            </a:extLst>
          </p:cNvPr>
          <p:cNvPicPr>
            <a:picLocks noChangeAspect="1"/>
          </p:cNvPicPr>
          <p:nvPr/>
        </p:nvPicPr>
        <p:blipFill rotWithShape="1">
          <a:blip r:embed="rId5"/>
          <a:srcRect r="7584" b="19535"/>
          <a:stretch/>
        </p:blipFill>
        <p:spPr>
          <a:xfrm>
            <a:off x="2431254" y="1154544"/>
            <a:ext cx="1884227" cy="2477747"/>
          </a:xfrm>
          <a:prstGeom prst="rect">
            <a:avLst/>
          </a:prstGeom>
          <a:ln>
            <a:noFill/>
          </a:ln>
          <a:effectLst>
            <a:softEdge rad="112500"/>
          </a:effectLst>
        </p:spPr>
      </p:pic>
      <p:pic>
        <p:nvPicPr>
          <p:cNvPr id="5" name="Picture 4" descr="A picture containing person, sky, outdoor, posing&#10;&#10;Description automatically generated">
            <a:extLst>
              <a:ext uri="{FF2B5EF4-FFF2-40B4-BE49-F238E27FC236}">
                <a16:creationId xmlns:a16="http://schemas.microsoft.com/office/drawing/2014/main" id="{DA5F296C-65AA-A136-35FA-7BDE3E255E14}"/>
              </a:ext>
            </a:extLst>
          </p:cNvPr>
          <p:cNvPicPr>
            <a:picLocks noChangeAspect="1"/>
          </p:cNvPicPr>
          <p:nvPr/>
        </p:nvPicPr>
        <p:blipFill rotWithShape="1">
          <a:blip r:embed="rId6"/>
          <a:srcRect l="18770" t="7792" r="15871" b="20509"/>
          <a:stretch/>
        </p:blipFill>
        <p:spPr>
          <a:xfrm>
            <a:off x="1243002" y="3073940"/>
            <a:ext cx="1789742" cy="2110407"/>
          </a:xfrm>
          <a:prstGeom prst="rect">
            <a:avLst/>
          </a:prstGeom>
          <a:ln>
            <a:noFill/>
          </a:ln>
          <a:effectLst>
            <a:softEdge rad="112500"/>
          </a:effectLst>
        </p:spPr>
      </p:pic>
    </p:spTree>
    <p:extLst>
      <p:ext uri="{BB962C8B-B14F-4D97-AF65-F5344CB8AC3E}">
        <p14:creationId xmlns:p14="http://schemas.microsoft.com/office/powerpoint/2010/main" val="3853226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C39F2F-AF51-442E-88F2-972ADD6F8DD7}"/>
              </a:ext>
            </a:extLst>
          </p:cNvPr>
          <p:cNvSpPr>
            <a:spLocks noGrp="1"/>
          </p:cNvSpPr>
          <p:nvPr>
            <p:ph type="body" sz="quarter" idx="10"/>
          </p:nvPr>
        </p:nvSpPr>
        <p:spPr/>
        <p:txBody>
          <a:bodyPr>
            <a:normAutofit/>
          </a:bodyPr>
          <a:lstStyle/>
          <a:p>
            <a:r>
              <a:rPr lang="en-GB" dirty="0"/>
              <a:t>g</a:t>
            </a:r>
          </a:p>
        </p:txBody>
      </p:sp>
      <p:sp>
        <p:nvSpPr>
          <p:cNvPr id="7" name="Text Placeholder 6">
            <a:extLst>
              <a:ext uri="{FF2B5EF4-FFF2-40B4-BE49-F238E27FC236}">
                <a16:creationId xmlns:a16="http://schemas.microsoft.com/office/drawing/2014/main" id="{08254E62-1B01-43F0-8F34-FDF4EF44A910}"/>
              </a:ext>
            </a:extLst>
          </p:cNvPr>
          <p:cNvSpPr>
            <a:spLocks noGrp="1"/>
          </p:cNvSpPr>
          <p:nvPr>
            <p:ph type="body" sz="quarter" idx="11"/>
          </p:nvPr>
        </p:nvSpPr>
        <p:spPr>
          <a:xfrm>
            <a:off x="177800" y="1985818"/>
            <a:ext cx="8966199" cy="1488060"/>
          </a:xfrm>
        </p:spPr>
        <p:txBody>
          <a:bodyPr>
            <a:normAutofit/>
          </a:bodyPr>
          <a:lstStyle/>
          <a:p>
            <a:pPr algn="ctr"/>
            <a:r>
              <a:rPr lang="en-GB" dirty="0">
                <a:solidFill>
                  <a:schemeClr val="bg1"/>
                </a:solidFill>
              </a:rPr>
              <a:t>Award for Scholarship and Research in Medical Education</a:t>
            </a:r>
          </a:p>
        </p:txBody>
      </p:sp>
    </p:spTree>
    <p:extLst>
      <p:ext uri="{BB962C8B-B14F-4D97-AF65-F5344CB8AC3E}">
        <p14:creationId xmlns:p14="http://schemas.microsoft.com/office/powerpoint/2010/main" val="1539187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9479" y="444665"/>
            <a:ext cx="7685041" cy="519113"/>
          </a:xfrm>
        </p:spPr>
        <p:txBody>
          <a:bodyPr>
            <a:normAutofit fontScale="92500" lnSpcReduction="20000"/>
          </a:bodyPr>
          <a:lstStyle/>
          <a:p>
            <a:pPr algn="ctr"/>
            <a:r>
              <a:rPr lang="en-US" dirty="0">
                <a:solidFill>
                  <a:schemeClr val="bg1"/>
                </a:solidFill>
              </a:rPr>
              <a:t>Runner Up</a:t>
            </a:r>
          </a:p>
        </p:txBody>
      </p:sp>
      <p:pic>
        <p:nvPicPr>
          <p:cNvPr id="2054" name="Picture 6" descr="Star Clipart Transparent Background ">
            <a:extLst>
              <a:ext uri="{FF2B5EF4-FFF2-40B4-BE49-F238E27FC236}">
                <a16:creationId xmlns:a16="http://schemas.microsoft.com/office/drawing/2014/main" id="{D2C6B30A-BF77-4818-90B4-A34ED1F90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02069">
            <a:off x="3991058" y="1181716"/>
            <a:ext cx="5522343" cy="42446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07871D-3D2E-4C2E-9888-A14720F8BDF6}"/>
              </a:ext>
            </a:extLst>
          </p:cNvPr>
          <p:cNvSpPr txBox="1"/>
          <p:nvPr/>
        </p:nvSpPr>
        <p:spPr>
          <a:xfrm>
            <a:off x="4870805" y="3895214"/>
            <a:ext cx="3720572" cy="954107"/>
          </a:xfrm>
          <a:prstGeom prst="rect">
            <a:avLst/>
          </a:prstGeom>
          <a:noFill/>
        </p:spPr>
        <p:txBody>
          <a:bodyPr wrap="square">
            <a:spAutoFit/>
          </a:bodyPr>
          <a:lstStyle/>
          <a:p>
            <a:r>
              <a:rPr lang="en-GB" sz="2800" dirty="0">
                <a:solidFill>
                  <a:schemeClr val="bg1"/>
                </a:solidFill>
                <a:effectLst/>
                <a:latin typeface="Calibri" panose="020F0502020204030204" pitchFamily="34" charset="0"/>
                <a:ea typeface="Calibri" panose="020F0502020204030204" pitchFamily="34" charset="0"/>
              </a:rPr>
              <a:t>Dr Scott Oliver and Dr Kathleen Collins</a:t>
            </a:r>
          </a:p>
        </p:txBody>
      </p:sp>
      <p:pic>
        <p:nvPicPr>
          <p:cNvPr id="4" name="Picture 3" descr="A person wearing a name tag&#10;&#10;Description automatically generated with low confidence">
            <a:extLst>
              <a:ext uri="{FF2B5EF4-FFF2-40B4-BE49-F238E27FC236}">
                <a16:creationId xmlns:a16="http://schemas.microsoft.com/office/drawing/2014/main" id="{51B2217F-7ECB-0335-59CF-4D7A035D1DFE}"/>
              </a:ext>
            </a:extLst>
          </p:cNvPr>
          <p:cNvPicPr>
            <a:picLocks noChangeAspect="1"/>
          </p:cNvPicPr>
          <p:nvPr/>
        </p:nvPicPr>
        <p:blipFill rotWithShape="1">
          <a:blip r:embed="rId4"/>
          <a:srcRect l="-3058" t="-1258" r="3058" b="34868"/>
          <a:stretch/>
        </p:blipFill>
        <p:spPr>
          <a:xfrm>
            <a:off x="2405837" y="1307486"/>
            <a:ext cx="2195077" cy="3059879"/>
          </a:xfrm>
          <a:prstGeom prst="rect">
            <a:avLst/>
          </a:prstGeom>
          <a:ln>
            <a:noFill/>
          </a:ln>
          <a:effectLst>
            <a:softEdge rad="112500"/>
          </a:effectLst>
        </p:spPr>
      </p:pic>
      <p:pic>
        <p:nvPicPr>
          <p:cNvPr id="5" name="Picture 4" descr="A picture containing person, wall, indoor, striped&#10;&#10;Description automatically generated">
            <a:extLst>
              <a:ext uri="{FF2B5EF4-FFF2-40B4-BE49-F238E27FC236}">
                <a16:creationId xmlns:a16="http://schemas.microsoft.com/office/drawing/2014/main" id="{7F25D864-0A49-1E60-46F4-2260388DC5A4}"/>
              </a:ext>
            </a:extLst>
          </p:cNvPr>
          <p:cNvPicPr>
            <a:picLocks noChangeAspect="1"/>
          </p:cNvPicPr>
          <p:nvPr/>
        </p:nvPicPr>
        <p:blipFill>
          <a:blip r:embed="rId5"/>
          <a:stretch>
            <a:fillRect/>
          </a:stretch>
        </p:blipFill>
        <p:spPr>
          <a:xfrm>
            <a:off x="210760" y="1377606"/>
            <a:ext cx="2195077" cy="2926769"/>
          </a:xfrm>
          <a:prstGeom prst="rect">
            <a:avLst/>
          </a:prstGeom>
          <a:ln>
            <a:noFill/>
          </a:ln>
          <a:effectLst>
            <a:softEdge rad="112500"/>
          </a:effectLst>
        </p:spPr>
      </p:pic>
    </p:spTree>
    <p:extLst>
      <p:ext uri="{BB962C8B-B14F-4D97-AF65-F5344CB8AC3E}">
        <p14:creationId xmlns:p14="http://schemas.microsoft.com/office/powerpoint/2010/main" val="905311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5222" y="1349098"/>
            <a:ext cx="4582865" cy="3364696"/>
          </a:xfrm>
        </p:spPr>
        <p:txBody>
          <a:bodyPr>
            <a:normAutofit lnSpcReduction="10000"/>
          </a:bodyPr>
          <a:lstStyle/>
          <a:p>
            <a:r>
              <a:rPr lang="en-US" sz="2800" dirty="0">
                <a:solidFill>
                  <a:schemeClr val="bg1"/>
                </a:solidFill>
              </a:rPr>
              <a:t>Nominations from across Scotland</a:t>
            </a:r>
          </a:p>
          <a:p>
            <a:r>
              <a:rPr lang="en-US" sz="2800" dirty="0">
                <a:solidFill>
                  <a:schemeClr val="bg1"/>
                </a:solidFill>
              </a:rPr>
              <a:t>Panel: </a:t>
            </a:r>
            <a:r>
              <a:rPr lang="en-US" sz="2200" dirty="0">
                <a:solidFill>
                  <a:schemeClr val="bg1"/>
                </a:solidFill>
              </a:rPr>
              <a:t>Medical Schools, Directors of Medical Education, Foundation, General Practice, Trainees, Postgraduate Deans</a:t>
            </a:r>
          </a:p>
          <a:p>
            <a:r>
              <a:rPr lang="en-US" sz="2800" dirty="0">
                <a:solidFill>
                  <a:schemeClr val="bg1"/>
                </a:solidFill>
              </a:rPr>
              <a:t>All nominees will receive formal acknowledgement</a:t>
            </a:r>
          </a:p>
        </p:txBody>
      </p:sp>
      <p:sp>
        <p:nvSpPr>
          <p:cNvPr id="3" name="Text Placeholder 2"/>
          <p:cNvSpPr>
            <a:spLocks noGrp="1"/>
          </p:cNvSpPr>
          <p:nvPr>
            <p:ph type="body" sz="quarter" idx="11"/>
          </p:nvPr>
        </p:nvSpPr>
        <p:spPr/>
        <p:txBody>
          <a:bodyPr>
            <a:normAutofit fontScale="92500" lnSpcReduction="20000"/>
          </a:bodyPr>
          <a:lstStyle/>
          <a:p>
            <a:r>
              <a:rPr lang="en-US" dirty="0">
                <a:solidFill>
                  <a:schemeClr val="bg1"/>
                </a:solidFill>
              </a:rPr>
              <a:t>Award Highlights….</a:t>
            </a:r>
          </a:p>
        </p:txBody>
      </p:sp>
      <p:pic>
        <p:nvPicPr>
          <p:cNvPr id="4" name="Picture 3">
            <a:extLst>
              <a:ext uri="{FF2B5EF4-FFF2-40B4-BE49-F238E27FC236}">
                <a16:creationId xmlns:a16="http://schemas.microsoft.com/office/drawing/2014/main" id="{15B8FDA4-9B00-4FDE-A181-35709E52057D}"/>
              </a:ext>
            </a:extLst>
          </p:cNvPr>
          <p:cNvPicPr>
            <a:picLocks noChangeAspect="1"/>
          </p:cNvPicPr>
          <p:nvPr/>
        </p:nvPicPr>
        <p:blipFill rotWithShape="1">
          <a:blip r:embed="rId3"/>
          <a:srcRect l="18244" t="19859" r="58141" b="3282"/>
          <a:stretch/>
        </p:blipFill>
        <p:spPr>
          <a:xfrm>
            <a:off x="5417243" y="415418"/>
            <a:ext cx="3726757" cy="4312664"/>
          </a:xfrm>
          <a:prstGeom prst="rect">
            <a:avLst/>
          </a:prstGeom>
        </p:spPr>
      </p:pic>
    </p:spTree>
    <p:extLst>
      <p:ext uri="{BB962C8B-B14F-4D97-AF65-F5344CB8AC3E}">
        <p14:creationId xmlns:p14="http://schemas.microsoft.com/office/powerpoint/2010/main" val="2251834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79097" y="2348144"/>
            <a:ext cx="2529655" cy="867478"/>
          </a:xfrm>
        </p:spPr>
        <p:txBody>
          <a:bodyPr>
            <a:noAutofit/>
          </a:bodyPr>
          <a:lstStyle/>
          <a:p>
            <a:pPr marL="0" indent="0" algn="ctr">
              <a:buNone/>
            </a:pPr>
            <a:r>
              <a:rPr lang="en-US" sz="2800" dirty="0">
                <a:solidFill>
                  <a:schemeClr val="bg1"/>
                </a:solidFill>
              </a:rPr>
              <a:t>Dr Joanne </a:t>
            </a:r>
            <a:r>
              <a:rPr lang="en-US" sz="2800" dirty="0" err="1">
                <a:solidFill>
                  <a:schemeClr val="bg1"/>
                </a:solidFill>
              </a:rPr>
              <a:t>Kerins</a:t>
            </a:r>
            <a:endParaRPr lang="en-US" sz="2800" dirty="0">
              <a:solidFill>
                <a:schemeClr val="bg1"/>
              </a:solidFill>
            </a:endParaRPr>
          </a:p>
        </p:txBody>
      </p:sp>
      <p:sp>
        <p:nvSpPr>
          <p:cNvPr id="3" name="Text Placeholder 2"/>
          <p:cNvSpPr>
            <a:spLocks noGrp="1"/>
          </p:cNvSpPr>
          <p:nvPr>
            <p:ph type="body" sz="quarter" idx="11"/>
          </p:nvPr>
        </p:nvSpPr>
        <p:spPr>
          <a:xfrm>
            <a:off x="1253522" y="429954"/>
            <a:ext cx="6636955" cy="1157545"/>
          </a:xfrm>
        </p:spPr>
        <p:txBody>
          <a:bodyPr>
            <a:normAutofit/>
          </a:bodyPr>
          <a:lstStyle/>
          <a:p>
            <a:pPr algn="ctr"/>
            <a:r>
              <a:rPr lang="en-US" sz="2800" b="1" dirty="0">
                <a:solidFill>
                  <a:srgbClr val="FFFF00"/>
                </a:solidFill>
              </a:rPr>
              <a:t>Winner – Scholarship and Research in Medical Education</a:t>
            </a:r>
          </a:p>
        </p:txBody>
      </p:sp>
      <p:pic>
        <p:nvPicPr>
          <p:cNvPr id="3078" name="Picture 6" descr="Transparent Star Decoration?m=1380492000 ">
            <a:extLst>
              <a:ext uri="{FF2B5EF4-FFF2-40B4-BE49-F238E27FC236}">
                <a16:creationId xmlns:a16="http://schemas.microsoft.com/office/drawing/2014/main" id="{00825282-AC80-476D-AE89-080F0A5BF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95690">
            <a:off x="4369135" y="965757"/>
            <a:ext cx="4634798" cy="38832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miling for the camera&#10;&#10;Description automatically generated with medium confidence">
            <a:extLst>
              <a:ext uri="{FF2B5EF4-FFF2-40B4-BE49-F238E27FC236}">
                <a16:creationId xmlns:a16="http://schemas.microsoft.com/office/drawing/2014/main" id="{5CEFBA0E-BF64-2918-FCE8-3B807A340C7A}"/>
              </a:ext>
            </a:extLst>
          </p:cNvPr>
          <p:cNvPicPr>
            <a:picLocks noChangeAspect="1"/>
          </p:cNvPicPr>
          <p:nvPr/>
        </p:nvPicPr>
        <p:blipFill rotWithShape="1">
          <a:blip r:embed="rId4"/>
          <a:srcRect t="10976"/>
          <a:stretch/>
        </p:blipFill>
        <p:spPr>
          <a:xfrm>
            <a:off x="790534" y="1343770"/>
            <a:ext cx="2913105" cy="3457823"/>
          </a:xfrm>
          <a:prstGeom prst="rect">
            <a:avLst/>
          </a:prstGeom>
          <a:ln>
            <a:noFill/>
          </a:ln>
          <a:effectLst>
            <a:softEdge rad="112500"/>
          </a:effectLst>
        </p:spPr>
      </p:pic>
    </p:spTree>
    <p:extLst>
      <p:ext uri="{BB962C8B-B14F-4D97-AF65-F5344CB8AC3E}">
        <p14:creationId xmlns:p14="http://schemas.microsoft.com/office/powerpoint/2010/main" val="2817611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C39F2F-AF51-442E-88F2-972ADD6F8DD7}"/>
              </a:ext>
            </a:extLst>
          </p:cNvPr>
          <p:cNvSpPr>
            <a:spLocks noGrp="1"/>
          </p:cNvSpPr>
          <p:nvPr>
            <p:ph type="body" sz="quarter" idx="10"/>
          </p:nvPr>
        </p:nvSpPr>
        <p:spPr/>
        <p:txBody>
          <a:bodyPr>
            <a:normAutofit/>
          </a:bodyPr>
          <a:lstStyle/>
          <a:p>
            <a:r>
              <a:rPr lang="en-GB" dirty="0"/>
              <a:t>g</a:t>
            </a:r>
          </a:p>
        </p:txBody>
      </p:sp>
      <p:sp>
        <p:nvSpPr>
          <p:cNvPr id="7" name="Text Placeholder 6">
            <a:extLst>
              <a:ext uri="{FF2B5EF4-FFF2-40B4-BE49-F238E27FC236}">
                <a16:creationId xmlns:a16="http://schemas.microsoft.com/office/drawing/2014/main" id="{08254E62-1B01-43F0-8F34-FDF4EF44A910}"/>
              </a:ext>
            </a:extLst>
          </p:cNvPr>
          <p:cNvSpPr>
            <a:spLocks noGrp="1"/>
          </p:cNvSpPr>
          <p:nvPr>
            <p:ph type="body" sz="quarter" idx="11"/>
          </p:nvPr>
        </p:nvSpPr>
        <p:spPr>
          <a:xfrm>
            <a:off x="1747865" y="1669621"/>
            <a:ext cx="5648269" cy="1804257"/>
          </a:xfrm>
        </p:spPr>
        <p:txBody>
          <a:bodyPr>
            <a:normAutofit/>
          </a:bodyPr>
          <a:lstStyle/>
          <a:p>
            <a:pPr algn="ctr"/>
            <a:r>
              <a:rPr lang="en-GB" dirty="0">
                <a:solidFill>
                  <a:schemeClr val="bg1"/>
                </a:solidFill>
              </a:rPr>
              <a:t>Award for Outstanding Role Model</a:t>
            </a:r>
          </a:p>
        </p:txBody>
      </p:sp>
    </p:spTree>
    <p:extLst>
      <p:ext uri="{BB962C8B-B14F-4D97-AF65-F5344CB8AC3E}">
        <p14:creationId xmlns:p14="http://schemas.microsoft.com/office/powerpoint/2010/main" val="662619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9479" y="444665"/>
            <a:ext cx="7685041" cy="519113"/>
          </a:xfrm>
        </p:spPr>
        <p:txBody>
          <a:bodyPr>
            <a:normAutofit fontScale="92500" lnSpcReduction="20000"/>
          </a:bodyPr>
          <a:lstStyle/>
          <a:p>
            <a:pPr algn="ctr"/>
            <a:r>
              <a:rPr lang="en-US" dirty="0">
                <a:solidFill>
                  <a:schemeClr val="bg1"/>
                </a:solidFill>
              </a:rPr>
              <a:t>Joint Runner Up</a:t>
            </a:r>
          </a:p>
        </p:txBody>
      </p:sp>
      <p:sp>
        <p:nvSpPr>
          <p:cNvPr id="6" name="Text Placeholder 5">
            <a:extLst>
              <a:ext uri="{FF2B5EF4-FFF2-40B4-BE49-F238E27FC236}">
                <a16:creationId xmlns:a16="http://schemas.microsoft.com/office/drawing/2014/main" id="{7D449DC5-E180-4B25-A213-0C4C813A5BA1}"/>
              </a:ext>
            </a:extLst>
          </p:cNvPr>
          <p:cNvSpPr>
            <a:spLocks noGrp="1"/>
          </p:cNvSpPr>
          <p:nvPr>
            <p:ph type="body" sz="quarter" idx="10"/>
          </p:nvPr>
        </p:nvSpPr>
        <p:spPr>
          <a:xfrm>
            <a:off x="5105581" y="1130304"/>
            <a:ext cx="4038419" cy="3838302"/>
          </a:xfrm>
        </p:spPr>
        <p:txBody>
          <a:bodyPr>
            <a:normAutofit/>
          </a:bodyPr>
          <a:lstStyle/>
          <a:p>
            <a:pPr marL="0" indent="0">
              <a:buNone/>
            </a:pPr>
            <a:endParaRPr lang="en-GB" sz="2400" dirty="0">
              <a:solidFill>
                <a:schemeClr val="bg1"/>
              </a:solidFill>
              <a:latin typeface="Arial" panose="020B0604020202020204" pitchFamily="34" charset="0"/>
            </a:endParaRPr>
          </a:p>
          <a:p>
            <a:pPr marL="0" indent="0">
              <a:buNone/>
            </a:pPr>
            <a:endParaRPr lang="en-GB" sz="2400" dirty="0">
              <a:solidFill>
                <a:schemeClr val="bg1"/>
              </a:solidFill>
              <a:latin typeface="Arial" panose="020B0604020202020204" pitchFamily="34" charset="0"/>
            </a:endParaRPr>
          </a:p>
          <a:p>
            <a:pPr marL="0" indent="0">
              <a:buNone/>
            </a:pPr>
            <a:endParaRPr lang="en-GB" sz="2400" dirty="0">
              <a:solidFill>
                <a:schemeClr val="bg1"/>
              </a:solidFill>
              <a:latin typeface="Arial" panose="020B0604020202020204" pitchFamily="34" charset="0"/>
            </a:endParaRPr>
          </a:p>
          <a:p>
            <a:pPr marL="0" indent="0">
              <a:buNone/>
            </a:pPr>
            <a:endParaRPr lang="en-GB" sz="2400" dirty="0">
              <a:solidFill>
                <a:schemeClr val="bg1"/>
              </a:solidFill>
              <a:latin typeface="Arial" panose="020B0604020202020204" pitchFamily="34" charset="0"/>
            </a:endParaRPr>
          </a:p>
          <a:p>
            <a:pPr marL="0" indent="0">
              <a:buNone/>
            </a:pPr>
            <a:endParaRPr lang="en-GB" sz="2400" dirty="0">
              <a:solidFill>
                <a:schemeClr val="bg1"/>
              </a:solidFill>
              <a:latin typeface="Arial" panose="020B0604020202020204" pitchFamily="34" charset="0"/>
            </a:endParaRPr>
          </a:p>
          <a:p>
            <a:pPr marL="0" indent="0">
              <a:buNone/>
            </a:pPr>
            <a:endParaRPr lang="en-GB" sz="2400" dirty="0">
              <a:solidFill>
                <a:schemeClr val="bg1"/>
              </a:solidFill>
              <a:latin typeface="Arial" panose="020B0604020202020204" pitchFamily="34" charset="0"/>
            </a:endParaRPr>
          </a:p>
          <a:p>
            <a:pPr marL="0" indent="0">
              <a:buNone/>
            </a:pPr>
            <a:endParaRPr lang="en-GB" sz="2400" dirty="0">
              <a:solidFill>
                <a:schemeClr val="bg1"/>
              </a:solidFill>
              <a:latin typeface="Arial" panose="020B0604020202020204" pitchFamily="34" charset="0"/>
            </a:endParaRPr>
          </a:p>
          <a:p>
            <a:pPr marL="0" indent="0">
              <a:buNone/>
            </a:pPr>
            <a:r>
              <a:rPr lang="en-GB" sz="2800" dirty="0">
                <a:solidFill>
                  <a:schemeClr val="bg1"/>
                </a:solidFill>
                <a:latin typeface="Arial" panose="020B0604020202020204" pitchFamily="34" charset="0"/>
              </a:rPr>
              <a:t>Professor Kim Ah-See</a:t>
            </a:r>
            <a:endParaRPr lang="en-GB" sz="4400" dirty="0">
              <a:solidFill>
                <a:schemeClr val="bg1"/>
              </a:solidFill>
            </a:endParaRPr>
          </a:p>
        </p:txBody>
      </p:sp>
      <p:pic>
        <p:nvPicPr>
          <p:cNvPr id="7" name="Picture 6" descr="Star Clipart Transparent Background ">
            <a:extLst>
              <a:ext uri="{FF2B5EF4-FFF2-40B4-BE49-F238E27FC236}">
                <a16:creationId xmlns:a16="http://schemas.microsoft.com/office/drawing/2014/main" id="{9F55F63E-30A8-4001-A73D-109E75FF7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2436">
            <a:off x="3016687" y="965322"/>
            <a:ext cx="7040734" cy="33891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earing glasses&#10;&#10;Description automatically generated with medium confidence">
            <a:extLst>
              <a:ext uri="{FF2B5EF4-FFF2-40B4-BE49-F238E27FC236}">
                <a16:creationId xmlns:a16="http://schemas.microsoft.com/office/drawing/2014/main" id="{5A19A515-DBA4-E638-A196-038E1FCD747A}"/>
              </a:ext>
            </a:extLst>
          </p:cNvPr>
          <p:cNvPicPr>
            <a:picLocks noChangeAspect="1"/>
          </p:cNvPicPr>
          <p:nvPr/>
        </p:nvPicPr>
        <p:blipFill rotWithShape="1">
          <a:blip r:embed="rId4"/>
          <a:srcRect l="19689" t="18738" r="12695" b="6638"/>
          <a:stretch/>
        </p:blipFill>
        <p:spPr>
          <a:xfrm>
            <a:off x="729479" y="963778"/>
            <a:ext cx="2821022" cy="3838302"/>
          </a:xfrm>
          <a:prstGeom prst="rect">
            <a:avLst/>
          </a:prstGeom>
          <a:ln>
            <a:noFill/>
          </a:ln>
          <a:effectLst>
            <a:softEdge rad="112500"/>
          </a:effectLst>
        </p:spPr>
      </p:pic>
    </p:spTree>
    <p:extLst>
      <p:ext uri="{BB962C8B-B14F-4D97-AF65-F5344CB8AC3E}">
        <p14:creationId xmlns:p14="http://schemas.microsoft.com/office/powerpoint/2010/main" val="3932498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9479" y="444665"/>
            <a:ext cx="7685041" cy="519113"/>
          </a:xfrm>
        </p:spPr>
        <p:txBody>
          <a:bodyPr>
            <a:normAutofit fontScale="92500" lnSpcReduction="20000"/>
          </a:bodyPr>
          <a:lstStyle/>
          <a:p>
            <a:pPr algn="ctr"/>
            <a:r>
              <a:rPr lang="en-US" dirty="0">
                <a:solidFill>
                  <a:schemeClr val="bg1"/>
                </a:solidFill>
              </a:rPr>
              <a:t>Joint Runner Up</a:t>
            </a:r>
          </a:p>
        </p:txBody>
      </p:sp>
      <p:pic>
        <p:nvPicPr>
          <p:cNvPr id="2054" name="Picture 6" descr="Star Clipart Transparent Background ">
            <a:extLst>
              <a:ext uri="{FF2B5EF4-FFF2-40B4-BE49-F238E27FC236}">
                <a16:creationId xmlns:a16="http://schemas.microsoft.com/office/drawing/2014/main" id="{D2C6B30A-BF77-4818-90B4-A34ED1F90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2436">
            <a:off x="2356729" y="1123773"/>
            <a:ext cx="7040734" cy="338916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7D449DC5-E180-4B25-A213-0C4C813A5BA1}"/>
              </a:ext>
            </a:extLst>
          </p:cNvPr>
          <p:cNvSpPr>
            <a:spLocks noGrp="1"/>
          </p:cNvSpPr>
          <p:nvPr>
            <p:ph type="body" sz="quarter" idx="10"/>
          </p:nvPr>
        </p:nvSpPr>
        <p:spPr>
          <a:xfrm>
            <a:off x="4834393" y="3550423"/>
            <a:ext cx="3070537" cy="1752944"/>
          </a:xfrm>
        </p:spPr>
        <p:txBody>
          <a:bodyPr/>
          <a:lstStyle/>
          <a:p>
            <a:pPr marL="0" indent="0" algn="ctr">
              <a:buNone/>
            </a:pPr>
            <a:r>
              <a:rPr lang="en-GB" sz="2800" dirty="0">
                <a:solidFill>
                  <a:schemeClr val="bg1"/>
                </a:solidFill>
                <a:effectLst/>
                <a:latin typeface="Arial" panose="020B0604020202020204" pitchFamily="34" charset="0"/>
                <a:ea typeface="Calibri" panose="020F0502020204030204" pitchFamily="34" charset="0"/>
              </a:rPr>
              <a:t>Dr Laura McGregor</a:t>
            </a:r>
          </a:p>
          <a:p>
            <a:pPr marL="0" indent="0">
              <a:buNone/>
            </a:pPr>
            <a:endParaRPr lang="en-GB" sz="1800" dirty="0">
              <a:solidFill>
                <a:schemeClr val="bg1"/>
              </a:solidFill>
              <a:latin typeface="Arial" panose="020B0604020202020204" pitchFamily="34" charset="0"/>
            </a:endParaRPr>
          </a:p>
          <a:p>
            <a:pPr marL="0" indent="0">
              <a:buNone/>
            </a:pPr>
            <a:endParaRPr lang="en-GB" sz="1800" dirty="0">
              <a:solidFill>
                <a:schemeClr val="bg1"/>
              </a:solidFill>
              <a:latin typeface="Arial" panose="020B0604020202020204" pitchFamily="34" charset="0"/>
            </a:endParaRPr>
          </a:p>
          <a:p>
            <a:pPr marL="0" indent="0">
              <a:buNone/>
            </a:pPr>
            <a:endParaRPr lang="en-GB" sz="1800" dirty="0">
              <a:solidFill>
                <a:schemeClr val="bg1"/>
              </a:solidFill>
              <a:latin typeface="Arial" panose="020B0604020202020204" pitchFamily="34" charset="0"/>
            </a:endParaRPr>
          </a:p>
          <a:p>
            <a:pPr marL="0" indent="0">
              <a:buNone/>
            </a:pPr>
            <a:endParaRPr lang="en-GB" sz="1800" dirty="0">
              <a:solidFill>
                <a:schemeClr val="bg1"/>
              </a:solidFill>
              <a:latin typeface="Arial" panose="020B0604020202020204" pitchFamily="34" charset="0"/>
            </a:endParaRPr>
          </a:p>
          <a:p>
            <a:pPr marL="0" indent="0">
              <a:buNone/>
            </a:pPr>
            <a:endParaRPr lang="en-GB" sz="1800" dirty="0">
              <a:solidFill>
                <a:schemeClr val="bg1"/>
              </a:solidFill>
              <a:latin typeface="Arial" panose="020B0604020202020204" pitchFamily="34" charset="0"/>
            </a:endParaRPr>
          </a:p>
          <a:p>
            <a:pPr marL="0" indent="0">
              <a:buNone/>
            </a:pPr>
            <a:endParaRPr lang="en-GB" sz="1800" dirty="0">
              <a:solidFill>
                <a:schemeClr val="bg1"/>
              </a:solidFill>
              <a:latin typeface="Arial" panose="020B0604020202020204" pitchFamily="34" charset="0"/>
            </a:endParaRPr>
          </a:p>
          <a:p>
            <a:pPr marL="0" indent="0">
              <a:buNone/>
            </a:pPr>
            <a:endParaRPr lang="en-GB" sz="1800" dirty="0">
              <a:solidFill>
                <a:schemeClr val="bg1"/>
              </a:solidFill>
              <a:latin typeface="Arial" panose="020B0604020202020204" pitchFamily="34" charset="0"/>
            </a:endParaRPr>
          </a:p>
        </p:txBody>
      </p:sp>
      <p:pic>
        <p:nvPicPr>
          <p:cNvPr id="1026" name="Picture 1">
            <a:extLst>
              <a:ext uri="{FF2B5EF4-FFF2-40B4-BE49-F238E27FC236}">
                <a16:creationId xmlns:a16="http://schemas.microsoft.com/office/drawing/2014/main" id="{F513B7A8-E957-74E6-EA97-BBB08BF51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08" y="836556"/>
            <a:ext cx="2857832" cy="4119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760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9479" y="444665"/>
            <a:ext cx="7685041" cy="737590"/>
          </a:xfrm>
        </p:spPr>
        <p:txBody>
          <a:bodyPr>
            <a:normAutofit/>
          </a:bodyPr>
          <a:lstStyle/>
          <a:p>
            <a:pPr algn="ctr"/>
            <a:r>
              <a:rPr lang="en-US" b="1" dirty="0">
                <a:solidFill>
                  <a:srgbClr val="FFFF00"/>
                </a:solidFill>
              </a:rPr>
              <a:t>Winner – Outstanding Role Model</a:t>
            </a:r>
          </a:p>
        </p:txBody>
      </p:sp>
      <p:pic>
        <p:nvPicPr>
          <p:cNvPr id="3078" name="Picture 6" descr="Transparent Star Decoration?m=1380492000 ">
            <a:extLst>
              <a:ext uri="{FF2B5EF4-FFF2-40B4-BE49-F238E27FC236}">
                <a16:creationId xmlns:a16="http://schemas.microsoft.com/office/drawing/2014/main" id="{00825282-AC80-476D-AE89-080F0A5BF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025043"/>
            <a:ext cx="4375365" cy="399417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D37C461B-65DF-4BD0-BACC-6308EA370CDF}"/>
              </a:ext>
            </a:extLst>
          </p:cNvPr>
          <p:cNvSpPr>
            <a:spLocks noGrp="1"/>
          </p:cNvSpPr>
          <p:nvPr>
            <p:ph type="body" sz="quarter" idx="10"/>
          </p:nvPr>
        </p:nvSpPr>
        <p:spPr>
          <a:xfrm>
            <a:off x="5436996" y="2571750"/>
            <a:ext cx="2522423" cy="2020994"/>
          </a:xfrm>
        </p:spPr>
        <p:txBody>
          <a:bodyPr/>
          <a:lstStyle/>
          <a:p>
            <a:pPr marL="0" indent="0" algn="ctr">
              <a:buNone/>
            </a:pPr>
            <a:r>
              <a:rPr lang="en-GB" sz="2400" dirty="0">
                <a:solidFill>
                  <a:schemeClr val="bg1"/>
                </a:solidFill>
                <a:effectLst/>
                <a:latin typeface="Arial" panose="020B0604020202020204" pitchFamily="34" charset="0"/>
                <a:ea typeface="Calibri" panose="020F0502020204030204" pitchFamily="34" charset="0"/>
              </a:rPr>
              <a:t>Professor Alastair </a:t>
            </a:r>
            <a:r>
              <a:rPr lang="en-GB" sz="2400" dirty="0" err="1">
                <a:solidFill>
                  <a:schemeClr val="bg1"/>
                </a:solidFill>
                <a:effectLst/>
                <a:latin typeface="Arial" panose="020B0604020202020204" pitchFamily="34" charset="0"/>
                <a:ea typeface="Calibri" panose="020F0502020204030204" pitchFamily="34" charset="0"/>
              </a:rPr>
              <a:t>Mclellan</a:t>
            </a:r>
            <a:endParaRPr lang="en-GB" sz="2400" dirty="0">
              <a:solidFill>
                <a:schemeClr val="bg1"/>
              </a:solidFill>
              <a:effectLst/>
              <a:latin typeface="Arial" panose="020B0604020202020204" pitchFamily="34" charset="0"/>
              <a:ea typeface="Calibri" panose="020F0502020204030204" pitchFamily="34" charset="0"/>
            </a:endParaRPr>
          </a:p>
          <a:p>
            <a:pPr marL="0" indent="0" algn="ctr">
              <a:buNone/>
            </a:pPr>
            <a:endParaRPr lang="en-GB" sz="1800" dirty="0">
              <a:solidFill>
                <a:schemeClr val="bg1"/>
              </a:solidFill>
              <a:latin typeface="Arial" panose="020B0604020202020204" pitchFamily="34" charset="0"/>
            </a:endParaRPr>
          </a:p>
          <a:p>
            <a:pPr marL="0" indent="0" algn="ctr">
              <a:buNone/>
            </a:pPr>
            <a:endParaRPr lang="en-GB" sz="1800" dirty="0">
              <a:solidFill>
                <a:schemeClr val="bg1"/>
              </a:solidFill>
              <a:latin typeface="Arial" panose="020B0604020202020204" pitchFamily="34" charset="0"/>
            </a:endParaRPr>
          </a:p>
          <a:p>
            <a:pPr marL="0" indent="0" algn="ctr">
              <a:buNone/>
            </a:pPr>
            <a:endParaRPr lang="en-GB" sz="1800" dirty="0">
              <a:solidFill>
                <a:schemeClr val="bg1"/>
              </a:solidFill>
              <a:latin typeface="Arial" panose="020B0604020202020204" pitchFamily="34" charset="0"/>
            </a:endParaRPr>
          </a:p>
          <a:p>
            <a:pPr algn="ctr"/>
            <a:endParaRPr lang="en-GB" dirty="0"/>
          </a:p>
        </p:txBody>
      </p:sp>
      <p:pic>
        <p:nvPicPr>
          <p:cNvPr id="1026" name="Picture 1">
            <a:extLst>
              <a:ext uri="{FF2B5EF4-FFF2-40B4-BE49-F238E27FC236}">
                <a16:creationId xmlns:a16="http://schemas.microsoft.com/office/drawing/2014/main" id="{AD781FAE-7A6A-F686-F205-C99FC4BC8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79" y="1214515"/>
            <a:ext cx="3403160" cy="3403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179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BF3009-248C-1843-9CE1-8A4C25854378}"/>
              </a:ext>
            </a:extLst>
          </p:cNvPr>
          <p:cNvSpPr/>
          <p:nvPr/>
        </p:nvSpPr>
        <p:spPr>
          <a:xfrm>
            <a:off x="-78828" y="-78828"/>
            <a:ext cx="9278000" cy="300045"/>
          </a:xfrm>
          <a:prstGeom prst="rect">
            <a:avLst/>
          </a:prstGeom>
          <a:solidFill>
            <a:srgbClr val="000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picture containing text, helmet&#10;&#10;Description automatically generated">
            <a:extLst>
              <a:ext uri="{FF2B5EF4-FFF2-40B4-BE49-F238E27FC236}">
                <a16:creationId xmlns:a16="http://schemas.microsoft.com/office/drawing/2014/main" id="{740A0A7D-86C9-E24D-A07B-54F26CBFFF0B}"/>
              </a:ext>
            </a:extLst>
          </p:cNvPr>
          <p:cNvPicPr>
            <a:picLocks noChangeAspect="1"/>
          </p:cNvPicPr>
          <p:nvPr/>
        </p:nvPicPr>
        <p:blipFill>
          <a:blip r:embed="rId3"/>
          <a:stretch>
            <a:fillRect/>
          </a:stretch>
        </p:blipFill>
        <p:spPr>
          <a:xfrm>
            <a:off x="-1" y="948185"/>
            <a:ext cx="9199173" cy="5143500"/>
          </a:xfrm>
          <a:prstGeom prst="rect">
            <a:avLst/>
          </a:prstGeom>
        </p:spPr>
      </p:pic>
      <p:sp>
        <p:nvSpPr>
          <p:cNvPr id="10" name="Rectangle 9">
            <a:extLst>
              <a:ext uri="{FF2B5EF4-FFF2-40B4-BE49-F238E27FC236}">
                <a16:creationId xmlns:a16="http://schemas.microsoft.com/office/drawing/2014/main" id="{878EB5A6-38E9-DF4E-8CD1-7B75C5F8CF07}"/>
              </a:ext>
            </a:extLst>
          </p:cNvPr>
          <p:cNvSpPr/>
          <p:nvPr/>
        </p:nvSpPr>
        <p:spPr>
          <a:xfrm>
            <a:off x="-67995" y="129337"/>
            <a:ext cx="9278000" cy="1078161"/>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D7D3255-6B6D-FB46-96C9-D2EA3F037C84}"/>
              </a:ext>
            </a:extLst>
          </p:cNvPr>
          <p:cNvSpPr>
            <a:spLocks noGrp="1"/>
          </p:cNvSpPr>
          <p:nvPr>
            <p:ph type="body" sz="quarter" idx="13"/>
          </p:nvPr>
        </p:nvSpPr>
        <p:spPr>
          <a:xfrm>
            <a:off x="1487619" y="186026"/>
            <a:ext cx="6956666" cy="529085"/>
          </a:xfrm>
        </p:spPr>
        <p:txBody>
          <a:bodyPr>
            <a:normAutofit fontScale="85000" lnSpcReduction="10000"/>
          </a:bodyPr>
          <a:lstStyle/>
          <a:p>
            <a:r>
              <a:rPr lang="en-US" dirty="0"/>
              <a:t>10</a:t>
            </a:r>
            <a:r>
              <a:rPr lang="en-US" baseline="30000" dirty="0"/>
              <a:t>th</a:t>
            </a:r>
            <a:r>
              <a:rPr lang="en-US" dirty="0"/>
              <a:t> Annual Medical Directorate Awards</a:t>
            </a:r>
          </a:p>
        </p:txBody>
      </p:sp>
      <p:sp>
        <p:nvSpPr>
          <p:cNvPr id="5" name="Text Placeholder 4">
            <a:extLst>
              <a:ext uri="{FF2B5EF4-FFF2-40B4-BE49-F238E27FC236}">
                <a16:creationId xmlns:a16="http://schemas.microsoft.com/office/drawing/2014/main" id="{C5F483E3-6D42-8E4D-9FF1-9BFFFB4209A4}"/>
              </a:ext>
            </a:extLst>
          </p:cNvPr>
          <p:cNvSpPr>
            <a:spLocks noGrp="1"/>
          </p:cNvSpPr>
          <p:nvPr>
            <p:ph type="body" sz="quarter" idx="14"/>
          </p:nvPr>
        </p:nvSpPr>
        <p:spPr>
          <a:xfrm>
            <a:off x="1487619" y="717643"/>
            <a:ext cx="7265447" cy="461084"/>
          </a:xfrm>
        </p:spPr>
        <p:txBody>
          <a:bodyPr>
            <a:normAutofit/>
          </a:bodyPr>
          <a:lstStyle/>
          <a:p>
            <a:r>
              <a:rPr lang="en-US" dirty="0"/>
              <a:t>Professor Emma Watson, Executive Medical Director</a:t>
            </a:r>
          </a:p>
        </p:txBody>
      </p:sp>
      <p:sp>
        <p:nvSpPr>
          <p:cNvPr id="6" name="Text Placeholder 4">
            <a:extLst>
              <a:ext uri="{FF2B5EF4-FFF2-40B4-BE49-F238E27FC236}">
                <a16:creationId xmlns:a16="http://schemas.microsoft.com/office/drawing/2014/main" id="{508AE648-6DD8-1940-9250-E605373890EB}"/>
              </a:ext>
            </a:extLst>
          </p:cNvPr>
          <p:cNvSpPr txBox="1">
            <a:spLocks/>
          </p:cNvSpPr>
          <p:nvPr/>
        </p:nvSpPr>
        <p:spPr>
          <a:xfrm>
            <a:off x="1487620" y="186026"/>
            <a:ext cx="5777826" cy="529085"/>
          </a:xfrm>
          <a:prstGeom prst="rect">
            <a:avLst/>
          </a:prstGeom>
        </p:spPr>
        <p:txBody>
          <a:bodyPr vert="horz" lIns="91440" tIns="45720" rIns="91440" bIns="45720" rtlCol="0">
            <a:normAutofit fontScale="92500" lnSpcReduction="20000"/>
          </a:bodyPr>
          <a:lstStyle>
            <a:lvl1pPr marL="0" indent="0" algn="l" defTabSz="457200" rtl="0" eaLnBrk="1" latinLnBrk="0" hangingPunct="1">
              <a:spcBef>
                <a:spcPct val="20000"/>
              </a:spcBef>
              <a:buFont typeface="Arial"/>
              <a:buNone/>
              <a:defRPr sz="3600" kern="1200">
                <a:solidFill>
                  <a:srgbClr val="FFFFFF"/>
                </a:solidFill>
                <a:latin typeface="+mn-lt"/>
                <a:ea typeface="+mn-ea"/>
                <a:cs typeface="Source Sans Pro"/>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7" name="Text Placeholder 2">
            <a:extLst>
              <a:ext uri="{FF2B5EF4-FFF2-40B4-BE49-F238E27FC236}">
                <a16:creationId xmlns:a16="http://schemas.microsoft.com/office/drawing/2014/main" id="{28C5FF06-F0E6-5C41-BC61-D707F187E391}"/>
              </a:ext>
            </a:extLst>
          </p:cNvPr>
          <p:cNvSpPr txBox="1">
            <a:spLocks/>
          </p:cNvSpPr>
          <p:nvPr/>
        </p:nvSpPr>
        <p:spPr>
          <a:xfrm>
            <a:off x="1487620" y="717643"/>
            <a:ext cx="5777826" cy="46108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rgbClr val="66CCFF"/>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66CC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pic>
        <p:nvPicPr>
          <p:cNvPr id="8" name="Picture 7">
            <a:extLst>
              <a:ext uri="{FF2B5EF4-FFF2-40B4-BE49-F238E27FC236}">
                <a16:creationId xmlns:a16="http://schemas.microsoft.com/office/drawing/2014/main" id="{3138E92D-108B-2643-9B94-D50C21F4D10C}"/>
              </a:ext>
            </a:extLst>
          </p:cNvPr>
          <p:cNvPicPr>
            <a:picLocks noChangeAspect="1"/>
          </p:cNvPicPr>
          <p:nvPr/>
        </p:nvPicPr>
        <p:blipFill>
          <a:blip r:embed="rId4"/>
          <a:stretch>
            <a:fillRect/>
          </a:stretch>
        </p:blipFill>
        <p:spPr>
          <a:xfrm>
            <a:off x="225331" y="280197"/>
            <a:ext cx="779138" cy="776443"/>
          </a:xfrm>
          <a:prstGeom prst="rect">
            <a:avLst/>
          </a:prstGeom>
        </p:spPr>
      </p:pic>
      <p:cxnSp>
        <p:nvCxnSpPr>
          <p:cNvPr id="9" name="Straight Connector 8">
            <a:extLst>
              <a:ext uri="{FF2B5EF4-FFF2-40B4-BE49-F238E27FC236}">
                <a16:creationId xmlns:a16="http://schemas.microsoft.com/office/drawing/2014/main" id="{B0E5D0B2-0671-E34F-B5CF-01FD38E15BCB}"/>
              </a:ext>
            </a:extLst>
          </p:cNvPr>
          <p:cNvCxnSpPr>
            <a:cxnSpLocks/>
          </p:cNvCxnSpPr>
          <p:nvPr/>
        </p:nvCxnSpPr>
        <p:spPr>
          <a:xfrm>
            <a:off x="1269467" y="221217"/>
            <a:ext cx="0" cy="876533"/>
          </a:xfrm>
          <a:prstGeom prst="line">
            <a:avLst/>
          </a:prstGeom>
          <a:ln w="444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7926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5222" y="1856508"/>
            <a:ext cx="7684786" cy="2857285"/>
          </a:xfrm>
        </p:spPr>
        <p:txBody>
          <a:bodyPr>
            <a:normAutofit fontScale="85000" lnSpcReduction="10000"/>
          </a:bodyPr>
          <a:lstStyle/>
          <a:p>
            <a:r>
              <a:rPr lang="en-US" dirty="0">
                <a:solidFill>
                  <a:schemeClr val="bg1"/>
                </a:solidFill>
              </a:rPr>
              <a:t>Collaborative Education</a:t>
            </a:r>
          </a:p>
          <a:p>
            <a:r>
              <a:rPr lang="en-US" dirty="0">
                <a:solidFill>
                  <a:schemeClr val="bg1"/>
                </a:solidFill>
              </a:rPr>
              <a:t>Equity, Diversity and Inclusion</a:t>
            </a:r>
          </a:p>
          <a:p>
            <a:r>
              <a:rPr lang="en-US" dirty="0">
                <a:solidFill>
                  <a:schemeClr val="bg1"/>
                </a:solidFill>
              </a:rPr>
              <a:t>Innovation in Training</a:t>
            </a:r>
          </a:p>
          <a:p>
            <a:r>
              <a:rPr lang="en-US" dirty="0">
                <a:solidFill>
                  <a:schemeClr val="bg1"/>
                </a:solidFill>
              </a:rPr>
              <a:t>Scholarship and Research in Medical Education</a:t>
            </a:r>
          </a:p>
          <a:p>
            <a:r>
              <a:rPr lang="en-US" dirty="0">
                <a:solidFill>
                  <a:schemeClr val="bg1"/>
                </a:solidFill>
              </a:rPr>
              <a:t>Staff Support</a:t>
            </a:r>
          </a:p>
          <a:p>
            <a:r>
              <a:rPr lang="en-US" dirty="0">
                <a:solidFill>
                  <a:schemeClr val="bg1"/>
                </a:solidFill>
              </a:rPr>
              <a:t>Outstanding Role Model</a:t>
            </a:r>
          </a:p>
        </p:txBody>
      </p:sp>
      <p:sp>
        <p:nvSpPr>
          <p:cNvPr id="3" name="Text Placeholder 2"/>
          <p:cNvSpPr>
            <a:spLocks noGrp="1"/>
          </p:cNvSpPr>
          <p:nvPr>
            <p:ph type="body" sz="quarter" idx="11"/>
          </p:nvPr>
        </p:nvSpPr>
        <p:spPr/>
        <p:txBody>
          <a:bodyPr>
            <a:normAutofit fontScale="92500" lnSpcReduction="20000"/>
          </a:bodyPr>
          <a:lstStyle/>
          <a:p>
            <a:r>
              <a:rPr lang="en-US" dirty="0">
                <a:solidFill>
                  <a:schemeClr val="bg1"/>
                </a:solidFill>
              </a:rPr>
              <a:t>2023 Awards…</a:t>
            </a:r>
          </a:p>
        </p:txBody>
      </p:sp>
    </p:spTree>
    <p:extLst>
      <p:ext uri="{BB962C8B-B14F-4D97-AF65-F5344CB8AC3E}">
        <p14:creationId xmlns:p14="http://schemas.microsoft.com/office/powerpoint/2010/main" val="3491147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C39F2F-AF51-442E-88F2-972ADD6F8DD7}"/>
              </a:ext>
            </a:extLst>
          </p:cNvPr>
          <p:cNvSpPr>
            <a:spLocks noGrp="1"/>
          </p:cNvSpPr>
          <p:nvPr>
            <p:ph type="body" sz="quarter" idx="10"/>
          </p:nvPr>
        </p:nvSpPr>
        <p:spPr/>
        <p:txBody>
          <a:bodyPr>
            <a:normAutofit/>
          </a:bodyPr>
          <a:lstStyle/>
          <a:p>
            <a:r>
              <a:rPr lang="en-GB" dirty="0"/>
              <a:t>g</a:t>
            </a:r>
          </a:p>
        </p:txBody>
      </p:sp>
      <p:sp>
        <p:nvSpPr>
          <p:cNvPr id="7" name="Text Placeholder 6">
            <a:extLst>
              <a:ext uri="{FF2B5EF4-FFF2-40B4-BE49-F238E27FC236}">
                <a16:creationId xmlns:a16="http://schemas.microsoft.com/office/drawing/2014/main" id="{08254E62-1B01-43F0-8F34-FDF4EF44A910}"/>
              </a:ext>
            </a:extLst>
          </p:cNvPr>
          <p:cNvSpPr>
            <a:spLocks noGrp="1"/>
          </p:cNvSpPr>
          <p:nvPr>
            <p:ph type="body" sz="quarter" idx="11"/>
          </p:nvPr>
        </p:nvSpPr>
        <p:spPr>
          <a:xfrm>
            <a:off x="1747865" y="1669621"/>
            <a:ext cx="5648269" cy="1804257"/>
          </a:xfrm>
        </p:spPr>
        <p:txBody>
          <a:bodyPr>
            <a:normAutofit/>
          </a:bodyPr>
          <a:lstStyle/>
          <a:p>
            <a:pPr algn="ctr"/>
            <a:r>
              <a:rPr lang="en-GB" dirty="0">
                <a:solidFill>
                  <a:schemeClr val="bg1"/>
                </a:solidFill>
              </a:rPr>
              <a:t>Award for Collaborative Education</a:t>
            </a:r>
          </a:p>
        </p:txBody>
      </p:sp>
    </p:spTree>
    <p:extLst>
      <p:ext uri="{BB962C8B-B14F-4D97-AF65-F5344CB8AC3E}">
        <p14:creationId xmlns:p14="http://schemas.microsoft.com/office/powerpoint/2010/main" val="2905306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9479" y="444665"/>
            <a:ext cx="7685041" cy="519113"/>
          </a:xfrm>
        </p:spPr>
        <p:txBody>
          <a:bodyPr>
            <a:normAutofit fontScale="92500" lnSpcReduction="20000"/>
          </a:bodyPr>
          <a:lstStyle/>
          <a:p>
            <a:pPr algn="ctr"/>
            <a:r>
              <a:rPr lang="en-US" dirty="0">
                <a:solidFill>
                  <a:schemeClr val="bg1"/>
                </a:solidFill>
              </a:rPr>
              <a:t>Runner Up</a:t>
            </a:r>
          </a:p>
        </p:txBody>
      </p:sp>
      <p:pic>
        <p:nvPicPr>
          <p:cNvPr id="2054" name="Picture 6" descr="Star Clipart Transparent Background ">
            <a:extLst>
              <a:ext uri="{FF2B5EF4-FFF2-40B4-BE49-F238E27FC236}">
                <a16:creationId xmlns:a16="http://schemas.microsoft.com/office/drawing/2014/main" id="{D2C6B30A-BF77-4818-90B4-A34ED1F90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4288">
            <a:off x="3097072" y="990884"/>
            <a:ext cx="6655598" cy="44062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D19C94E-C4AC-482D-841A-0D2CBE6E9AF6}"/>
              </a:ext>
            </a:extLst>
          </p:cNvPr>
          <p:cNvSpPr txBox="1"/>
          <p:nvPr/>
        </p:nvSpPr>
        <p:spPr>
          <a:xfrm>
            <a:off x="952499" y="4368964"/>
            <a:ext cx="4648200" cy="369332"/>
          </a:xfrm>
          <a:prstGeom prst="rect">
            <a:avLst/>
          </a:prstGeom>
          <a:noFill/>
        </p:spPr>
        <p:txBody>
          <a:bodyPr wrap="square">
            <a:spAutoFit/>
          </a:bodyPr>
          <a:lstStyle/>
          <a:p>
            <a:r>
              <a:rPr lang="en-GB" sz="1800" dirty="0" err="1">
                <a:solidFill>
                  <a:schemeClr val="bg1"/>
                </a:solidFill>
                <a:effectLst/>
                <a:latin typeface="Arial" panose="020B0604020202020204" pitchFamily="34" charset="0"/>
                <a:ea typeface="Calibri" panose="020F0502020204030204" pitchFamily="34" charset="0"/>
              </a:rPr>
              <a:t>Ishaku</a:t>
            </a:r>
            <a:r>
              <a:rPr lang="en-GB" sz="1800" dirty="0">
                <a:solidFill>
                  <a:schemeClr val="bg1"/>
                </a:solidFill>
                <a:effectLst/>
                <a:latin typeface="Arial" panose="020B0604020202020204" pitchFamily="34" charset="0"/>
                <a:ea typeface="Calibri" panose="020F0502020204030204" pitchFamily="34" charset="0"/>
              </a:rPr>
              <a:t> </a:t>
            </a:r>
            <a:r>
              <a:rPr lang="en-GB" sz="1800" dirty="0" err="1">
                <a:solidFill>
                  <a:schemeClr val="bg1"/>
                </a:solidFill>
                <a:effectLst/>
                <a:latin typeface="Arial" panose="020B0604020202020204" pitchFamily="34" charset="0"/>
                <a:ea typeface="Calibri" panose="020F0502020204030204" pitchFamily="34" charset="0"/>
              </a:rPr>
              <a:t>Bitrus</a:t>
            </a:r>
            <a:endParaRPr lang="en-GB" dirty="0"/>
          </a:p>
        </p:txBody>
      </p:sp>
      <p:pic>
        <p:nvPicPr>
          <p:cNvPr id="4" name="Picture 3">
            <a:extLst>
              <a:ext uri="{FF2B5EF4-FFF2-40B4-BE49-F238E27FC236}">
                <a16:creationId xmlns:a16="http://schemas.microsoft.com/office/drawing/2014/main" id="{B11652D7-BA0D-8256-A1CF-E37F3D8D0EE7}"/>
              </a:ext>
            </a:extLst>
          </p:cNvPr>
          <p:cNvPicPr>
            <a:picLocks noChangeAspect="1"/>
          </p:cNvPicPr>
          <p:nvPr/>
        </p:nvPicPr>
        <p:blipFill>
          <a:blip r:embed="rId4"/>
          <a:stretch>
            <a:fillRect/>
          </a:stretch>
        </p:blipFill>
        <p:spPr>
          <a:xfrm rot="5400000">
            <a:off x="-59137" y="1033669"/>
            <a:ext cx="3720373" cy="2790280"/>
          </a:xfrm>
          <a:prstGeom prst="rect">
            <a:avLst/>
          </a:prstGeom>
          <a:ln>
            <a:noFill/>
          </a:ln>
          <a:effectLst>
            <a:softEdge rad="112500"/>
          </a:effectLst>
        </p:spPr>
      </p:pic>
    </p:spTree>
    <p:extLst>
      <p:ext uri="{BB962C8B-B14F-4D97-AF65-F5344CB8AC3E}">
        <p14:creationId xmlns:p14="http://schemas.microsoft.com/office/powerpoint/2010/main" val="3047547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9479" y="444665"/>
            <a:ext cx="7685041" cy="737590"/>
          </a:xfrm>
        </p:spPr>
        <p:txBody>
          <a:bodyPr>
            <a:normAutofit/>
          </a:bodyPr>
          <a:lstStyle/>
          <a:p>
            <a:pPr algn="ctr"/>
            <a:r>
              <a:rPr lang="en-US" b="1" dirty="0">
                <a:solidFill>
                  <a:srgbClr val="FFFF00"/>
                </a:solidFill>
              </a:rPr>
              <a:t>Winner – Collaborative Education</a:t>
            </a:r>
          </a:p>
        </p:txBody>
      </p:sp>
      <p:pic>
        <p:nvPicPr>
          <p:cNvPr id="3078" name="Picture 6" descr="Transparent Star Decoration?m=1380492000 ">
            <a:extLst>
              <a:ext uri="{FF2B5EF4-FFF2-40B4-BE49-F238E27FC236}">
                <a16:creationId xmlns:a16="http://schemas.microsoft.com/office/drawing/2014/main" id="{00825282-AC80-476D-AE89-080F0A5BF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64151">
            <a:off x="4331091" y="995826"/>
            <a:ext cx="4846511" cy="4352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D37C461B-65DF-4BD0-BACC-6308EA370CDF}"/>
              </a:ext>
            </a:extLst>
          </p:cNvPr>
          <p:cNvSpPr>
            <a:spLocks noGrp="1"/>
          </p:cNvSpPr>
          <p:nvPr>
            <p:ph type="body" sz="quarter" idx="10"/>
          </p:nvPr>
        </p:nvSpPr>
        <p:spPr>
          <a:xfrm>
            <a:off x="4571999" y="2685185"/>
            <a:ext cx="4110798" cy="1222652"/>
          </a:xfrm>
        </p:spPr>
        <p:txBody>
          <a:bodyPr>
            <a:normAutofit/>
          </a:bodyPr>
          <a:lstStyle/>
          <a:p>
            <a:pPr marL="0" indent="0" algn="ctr">
              <a:buNone/>
            </a:pPr>
            <a:r>
              <a:rPr lang="en-GB" sz="2400" dirty="0">
                <a:solidFill>
                  <a:schemeClr val="bg1"/>
                </a:solidFill>
                <a:effectLst/>
                <a:latin typeface="Arial" panose="020B0604020202020204" pitchFamily="34" charset="0"/>
                <a:ea typeface="Calibri" panose="020F0502020204030204" pitchFamily="34" charset="0"/>
              </a:rPr>
              <a:t>Dr Praveen Kumar</a:t>
            </a:r>
            <a:endParaRPr lang="en-GB" sz="2400" dirty="0">
              <a:solidFill>
                <a:schemeClr val="bg1"/>
              </a:solidFill>
            </a:endParaRPr>
          </a:p>
          <a:p>
            <a:pPr algn="ctr"/>
            <a:endParaRPr lang="en-GB" sz="2400" dirty="0"/>
          </a:p>
        </p:txBody>
      </p:sp>
      <p:pic>
        <p:nvPicPr>
          <p:cNvPr id="4" name="Picture 3" descr="A person wearing a blue shirt&#10;&#10;Description automatically generated with medium confidence">
            <a:extLst>
              <a:ext uri="{FF2B5EF4-FFF2-40B4-BE49-F238E27FC236}">
                <a16:creationId xmlns:a16="http://schemas.microsoft.com/office/drawing/2014/main" id="{9FB39488-6904-4BC0-1F68-30B7FBF46EA1}"/>
              </a:ext>
            </a:extLst>
          </p:cNvPr>
          <p:cNvPicPr>
            <a:picLocks noChangeAspect="1"/>
          </p:cNvPicPr>
          <p:nvPr/>
        </p:nvPicPr>
        <p:blipFill>
          <a:blip r:embed="rId4"/>
          <a:stretch>
            <a:fillRect/>
          </a:stretch>
        </p:blipFill>
        <p:spPr>
          <a:xfrm>
            <a:off x="1124365" y="1182255"/>
            <a:ext cx="2847795" cy="3661451"/>
          </a:xfrm>
          <a:prstGeom prst="rect">
            <a:avLst/>
          </a:prstGeom>
          <a:ln>
            <a:noFill/>
          </a:ln>
          <a:effectLst>
            <a:softEdge rad="112500"/>
          </a:effectLst>
        </p:spPr>
      </p:pic>
    </p:spTree>
    <p:extLst>
      <p:ext uri="{BB962C8B-B14F-4D97-AF65-F5344CB8AC3E}">
        <p14:creationId xmlns:p14="http://schemas.microsoft.com/office/powerpoint/2010/main" val="2861097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C39F2F-AF51-442E-88F2-972ADD6F8DD7}"/>
              </a:ext>
            </a:extLst>
          </p:cNvPr>
          <p:cNvSpPr>
            <a:spLocks noGrp="1"/>
          </p:cNvSpPr>
          <p:nvPr>
            <p:ph type="body" sz="quarter" idx="10"/>
          </p:nvPr>
        </p:nvSpPr>
        <p:spPr/>
        <p:txBody>
          <a:bodyPr>
            <a:normAutofit/>
          </a:bodyPr>
          <a:lstStyle/>
          <a:p>
            <a:r>
              <a:rPr lang="en-GB" dirty="0"/>
              <a:t>g</a:t>
            </a:r>
          </a:p>
        </p:txBody>
      </p:sp>
      <p:sp>
        <p:nvSpPr>
          <p:cNvPr id="7" name="Text Placeholder 6">
            <a:extLst>
              <a:ext uri="{FF2B5EF4-FFF2-40B4-BE49-F238E27FC236}">
                <a16:creationId xmlns:a16="http://schemas.microsoft.com/office/drawing/2014/main" id="{08254E62-1B01-43F0-8F34-FDF4EF44A910}"/>
              </a:ext>
            </a:extLst>
          </p:cNvPr>
          <p:cNvSpPr>
            <a:spLocks noGrp="1"/>
          </p:cNvSpPr>
          <p:nvPr>
            <p:ph type="body" sz="quarter" idx="11"/>
          </p:nvPr>
        </p:nvSpPr>
        <p:spPr>
          <a:xfrm>
            <a:off x="1747865" y="1669621"/>
            <a:ext cx="5648269" cy="1804257"/>
          </a:xfrm>
        </p:spPr>
        <p:txBody>
          <a:bodyPr>
            <a:normAutofit/>
          </a:bodyPr>
          <a:lstStyle/>
          <a:p>
            <a:pPr algn="ctr"/>
            <a:r>
              <a:rPr lang="en-GB" dirty="0">
                <a:solidFill>
                  <a:schemeClr val="bg1"/>
                </a:solidFill>
              </a:rPr>
              <a:t>Award for Equity, Diversity and Inclusion</a:t>
            </a:r>
          </a:p>
        </p:txBody>
      </p:sp>
    </p:spTree>
    <p:extLst>
      <p:ext uri="{BB962C8B-B14F-4D97-AF65-F5344CB8AC3E}">
        <p14:creationId xmlns:p14="http://schemas.microsoft.com/office/powerpoint/2010/main" val="4047737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29479" y="444665"/>
            <a:ext cx="7685041" cy="737590"/>
          </a:xfrm>
        </p:spPr>
        <p:txBody>
          <a:bodyPr>
            <a:normAutofit fontScale="92500"/>
          </a:bodyPr>
          <a:lstStyle/>
          <a:p>
            <a:pPr algn="ctr"/>
            <a:r>
              <a:rPr lang="en-US" b="1" dirty="0">
                <a:solidFill>
                  <a:srgbClr val="FFFF00"/>
                </a:solidFill>
              </a:rPr>
              <a:t>Winner – Equity, Diversity and Inclusion</a:t>
            </a:r>
          </a:p>
        </p:txBody>
      </p:sp>
      <p:pic>
        <p:nvPicPr>
          <p:cNvPr id="3078" name="Picture 6" descr="Transparent Star Decoration?m=1380492000 ">
            <a:extLst>
              <a:ext uri="{FF2B5EF4-FFF2-40B4-BE49-F238E27FC236}">
                <a16:creationId xmlns:a16="http://schemas.microsoft.com/office/drawing/2014/main" id="{00825282-AC80-476D-AE89-080F0A5BF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567" y="1274115"/>
            <a:ext cx="4027433" cy="367655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D37C461B-65DF-4BD0-BACC-6308EA370CDF}"/>
              </a:ext>
            </a:extLst>
          </p:cNvPr>
          <p:cNvSpPr>
            <a:spLocks noGrp="1"/>
          </p:cNvSpPr>
          <p:nvPr>
            <p:ph type="body" sz="quarter" idx="10"/>
          </p:nvPr>
        </p:nvSpPr>
        <p:spPr/>
        <p:txBody>
          <a:bodyPr/>
          <a:lstStyle/>
          <a:p>
            <a:endParaRPr lang="en-GB" dirty="0">
              <a:solidFill>
                <a:schemeClr val="bg1"/>
              </a:solidFill>
            </a:endParaRPr>
          </a:p>
        </p:txBody>
      </p:sp>
      <p:sp>
        <p:nvSpPr>
          <p:cNvPr id="4" name="TextBox 3">
            <a:extLst>
              <a:ext uri="{FF2B5EF4-FFF2-40B4-BE49-F238E27FC236}">
                <a16:creationId xmlns:a16="http://schemas.microsoft.com/office/drawing/2014/main" id="{DFC14D08-4998-A1BC-229F-74033EDB4BE1}"/>
              </a:ext>
            </a:extLst>
          </p:cNvPr>
          <p:cNvSpPr txBox="1"/>
          <p:nvPr/>
        </p:nvSpPr>
        <p:spPr>
          <a:xfrm>
            <a:off x="6086678" y="2431281"/>
            <a:ext cx="1806884" cy="1200329"/>
          </a:xfrm>
          <a:prstGeom prst="rect">
            <a:avLst/>
          </a:prstGeom>
          <a:noFill/>
        </p:spPr>
        <p:txBody>
          <a:bodyPr wrap="square">
            <a:spAutoFit/>
          </a:bodyPr>
          <a:lstStyle/>
          <a:p>
            <a:pPr algn="ctr"/>
            <a:r>
              <a:rPr lang="en-GB" sz="2400" dirty="0">
                <a:solidFill>
                  <a:schemeClr val="bg1"/>
                </a:solidFill>
              </a:rPr>
              <a:t>Dr </a:t>
            </a:r>
            <a:r>
              <a:rPr lang="en-GB" sz="2400" dirty="0" err="1">
                <a:solidFill>
                  <a:schemeClr val="bg1"/>
                </a:solidFill>
              </a:rPr>
              <a:t>Snehashish</a:t>
            </a:r>
            <a:r>
              <a:rPr lang="en-GB" sz="2400" dirty="0">
                <a:solidFill>
                  <a:schemeClr val="bg1"/>
                </a:solidFill>
              </a:rPr>
              <a:t> </a:t>
            </a:r>
            <a:r>
              <a:rPr lang="en-GB" sz="2400" dirty="0" err="1">
                <a:solidFill>
                  <a:schemeClr val="bg1"/>
                </a:solidFill>
              </a:rPr>
              <a:t>Banik</a:t>
            </a:r>
            <a:endParaRPr lang="en-GB" sz="2400" dirty="0">
              <a:solidFill>
                <a:schemeClr val="bg1"/>
              </a:solidFill>
            </a:endParaRPr>
          </a:p>
        </p:txBody>
      </p:sp>
      <p:pic>
        <p:nvPicPr>
          <p:cNvPr id="6" name="Picture 5" descr="A picture containing person, person, posing, dressed&#10;&#10;Description automatically generated">
            <a:extLst>
              <a:ext uri="{FF2B5EF4-FFF2-40B4-BE49-F238E27FC236}">
                <a16:creationId xmlns:a16="http://schemas.microsoft.com/office/drawing/2014/main" id="{94EE99D1-3993-FE48-5BA3-8E050387B1EA}"/>
              </a:ext>
            </a:extLst>
          </p:cNvPr>
          <p:cNvPicPr>
            <a:picLocks noChangeAspect="1"/>
          </p:cNvPicPr>
          <p:nvPr/>
        </p:nvPicPr>
        <p:blipFill rotWithShape="1">
          <a:blip r:embed="rId4"/>
          <a:srcRect l="20154" t="2731" r="24178" b="-2731"/>
          <a:stretch/>
        </p:blipFill>
        <p:spPr>
          <a:xfrm>
            <a:off x="1726548" y="1274115"/>
            <a:ext cx="2904964" cy="3479905"/>
          </a:xfrm>
          <a:prstGeom prst="rect">
            <a:avLst/>
          </a:prstGeom>
          <a:ln>
            <a:noFill/>
          </a:ln>
          <a:effectLst>
            <a:softEdge rad="112500"/>
          </a:effectLst>
        </p:spPr>
      </p:pic>
    </p:spTree>
    <p:extLst>
      <p:ext uri="{BB962C8B-B14F-4D97-AF65-F5344CB8AC3E}">
        <p14:creationId xmlns:p14="http://schemas.microsoft.com/office/powerpoint/2010/main" val="1542185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C39F2F-AF51-442E-88F2-972ADD6F8DD7}"/>
              </a:ext>
            </a:extLst>
          </p:cNvPr>
          <p:cNvSpPr>
            <a:spLocks noGrp="1"/>
          </p:cNvSpPr>
          <p:nvPr>
            <p:ph type="body" sz="quarter" idx="10"/>
          </p:nvPr>
        </p:nvSpPr>
        <p:spPr/>
        <p:txBody>
          <a:bodyPr>
            <a:normAutofit/>
          </a:bodyPr>
          <a:lstStyle/>
          <a:p>
            <a:r>
              <a:rPr lang="en-GB" dirty="0"/>
              <a:t>g</a:t>
            </a:r>
          </a:p>
        </p:txBody>
      </p:sp>
      <p:sp>
        <p:nvSpPr>
          <p:cNvPr id="7" name="Text Placeholder 6">
            <a:extLst>
              <a:ext uri="{FF2B5EF4-FFF2-40B4-BE49-F238E27FC236}">
                <a16:creationId xmlns:a16="http://schemas.microsoft.com/office/drawing/2014/main" id="{08254E62-1B01-43F0-8F34-FDF4EF44A910}"/>
              </a:ext>
            </a:extLst>
          </p:cNvPr>
          <p:cNvSpPr>
            <a:spLocks noGrp="1"/>
          </p:cNvSpPr>
          <p:nvPr>
            <p:ph type="body" sz="quarter" idx="11"/>
          </p:nvPr>
        </p:nvSpPr>
        <p:spPr>
          <a:xfrm>
            <a:off x="1747865" y="1669621"/>
            <a:ext cx="5648269" cy="1804257"/>
          </a:xfrm>
        </p:spPr>
        <p:txBody>
          <a:bodyPr>
            <a:normAutofit/>
          </a:bodyPr>
          <a:lstStyle/>
          <a:p>
            <a:pPr algn="ctr"/>
            <a:r>
              <a:rPr lang="en-GB" dirty="0">
                <a:solidFill>
                  <a:schemeClr val="bg1"/>
                </a:solidFill>
              </a:rPr>
              <a:t>Award for Innovation in Training</a:t>
            </a:r>
          </a:p>
        </p:txBody>
      </p:sp>
    </p:spTree>
    <p:extLst>
      <p:ext uri="{BB962C8B-B14F-4D97-AF65-F5344CB8AC3E}">
        <p14:creationId xmlns:p14="http://schemas.microsoft.com/office/powerpoint/2010/main" val="168101819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549f3f6-b7db-40ce-a15f-c10d2fdae267">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DF1511EA43BA4EA1D64010528290A6" ma:contentTypeVersion="12" ma:contentTypeDescription="Create a new document." ma:contentTypeScope="" ma:versionID="4738e217b4639c5c98fe1ff0ce917bf4">
  <xsd:schema xmlns:xsd="http://www.w3.org/2001/XMLSchema" xmlns:xs="http://www.w3.org/2001/XMLSchema" xmlns:p="http://schemas.microsoft.com/office/2006/metadata/properties" xmlns:ns2="de597eff-2911-4329-9951-1fa645eea09d" xmlns:ns3="5549f3f6-b7db-40ce-a15f-c10d2fdae267" targetNamespace="http://schemas.microsoft.com/office/2006/metadata/properties" ma:root="true" ma:fieldsID="0733dce9667ab8eaae6b5075352908db" ns2:_="" ns3:_="">
    <xsd:import namespace="de597eff-2911-4329-9951-1fa645eea09d"/>
    <xsd:import namespace="5549f3f6-b7db-40ce-a15f-c10d2fdae26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97eff-2911-4329-9951-1fa645eea0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49f3f6-b7db-40ce-a15f-c10d2fdae26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D268A4-8AA1-41B8-B3EE-A93695EAB56A}">
  <ds:schemaRefs>
    <ds:schemaRef ds:uri="http://purl.org/dc/terms/"/>
    <ds:schemaRef ds:uri="http://purl.org/dc/dcmitype/"/>
    <ds:schemaRef ds:uri="de597eff-2911-4329-9951-1fa645eea09d"/>
    <ds:schemaRef ds:uri="http://schemas.microsoft.com/office/infopath/2007/PartnerControls"/>
    <ds:schemaRef ds:uri="http://purl.org/dc/elements/1.1/"/>
    <ds:schemaRef ds:uri="http://www.w3.org/XML/1998/namespace"/>
    <ds:schemaRef ds:uri="http://schemas.microsoft.com/office/2006/documentManagement/types"/>
    <ds:schemaRef ds:uri="http://schemas.openxmlformats.org/package/2006/metadata/core-properties"/>
    <ds:schemaRef ds:uri="5549f3f6-b7db-40ce-a15f-c10d2fdae267"/>
    <ds:schemaRef ds:uri="http://schemas.microsoft.com/office/2006/metadata/properties"/>
  </ds:schemaRefs>
</ds:datastoreItem>
</file>

<file path=customXml/itemProps2.xml><?xml version="1.0" encoding="utf-8"?>
<ds:datastoreItem xmlns:ds="http://schemas.openxmlformats.org/officeDocument/2006/customXml" ds:itemID="{DD3C3A40-DEA6-4BB5-9612-DA45890F6BB7}">
  <ds:schemaRefs>
    <ds:schemaRef ds:uri="http://schemas.microsoft.com/sharepoint/v3/contenttype/forms"/>
  </ds:schemaRefs>
</ds:datastoreItem>
</file>

<file path=customXml/itemProps3.xml><?xml version="1.0" encoding="utf-8"?>
<ds:datastoreItem xmlns:ds="http://schemas.openxmlformats.org/officeDocument/2006/customXml" ds:itemID="{2D8ECF61-7B9E-4F1F-979D-CA5AD0DD8E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597eff-2911-4329-9951-1fa645eea09d"/>
    <ds:schemaRef ds:uri="5549f3f6-b7db-40ce-a15f-c10d2fdae2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2765</TotalTime>
  <Words>2738</Words>
  <Application>Microsoft Office PowerPoint</Application>
  <PresentationFormat>On-screen Show (16:9)</PresentationFormat>
  <Paragraphs>241</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Source Sans Pro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wright</dc:creator>
  <cp:lastModifiedBy>Niall MacIntosh</cp:lastModifiedBy>
  <cp:revision>539</cp:revision>
  <cp:lastPrinted>2022-04-22T16:26:00Z</cp:lastPrinted>
  <dcterms:created xsi:type="dcterms:W3CDTF">2017-03-30T11:37:55Z</dcterms:created>
  <dcterms:modified xsi:type="dcterms:W3CDTF">2023-05-10T08:39:07Z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0x01010025DF1511EA43BA4EA1D64010528290A6</vt:lpwstr>
  </property>
  <property fmtid="{D5CDD505-2E9C-101B-9397-08002B2CF9AE}" pid="3" name="_dlc_DocIdItemGuid">
    <vt:lpwstr>d5f50c12-c853-4faf-af67-30313931e621</vt:lpwstr>
  </property>
  <property fmtid="{D5CDD505-2E9C-101B-9397-08002B2CF9AE}" pid="4" name="MediaServiceImageTags">
    <vt:lpwstr/>
  </property>
</Properties>
</file>