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handoutMasterIdLst>
    <p:handoutMasterId r:id="rId18"/>
  </p:handoutMasterIdLst>
  <p:sldIdLst>
    <p:sldId id="256" r:id="rId2"/>
    <p:sldId id="258" r:id="rId3"/>
    <p:sldId id="268" r:id="rId4"/>
    <p:sldId id="257" r:id="rId5"/>
    <p:sldId id="259" r:id="rId6"/>
    <p:sldId id="272" r:id="rId7"/>
    <p:sldId id="265" r:id="rId8"/>
    <p:sldId id="260" r:id="rId9"/>
    <p:sldId id="262" r:id="rId10"/>
    <p:sldId id="275" r:id="rId11"/>
    <p:sldId id="267" r:id="rId12"/>
    <p:sldId id="264" r:id="rId13"/>
    <p:sldId id="271" r:id="rId14"/>
    <p:sldId id="273" r:id="rId15"/>
    <p:sldId id="27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7C"/>
    <a:srgbClr val="AAC912"/>
    <a:srgbClr val="009DDE"/>
    <a:srgbClr val="002C76"/>
    <a:srgbClr val="0021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8" autoAdjust="0"/>
    <p:restoredTop sz="79657" autoAdjust="0"/>
  </p:normalViewPr>
  <p:slideViewPr>
    <p:cSldViewPr>
      <p:cViewPr varScale="1">
        <p:scale>
          <a:sx n="103" d="100"/>
          <a:sy n="103" d="100"/>
        </p:scale>
        <p:origin x="145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41F182-E829-411F-B8AF-A33839442A8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1633773-C347-4447-81D5-04383CA2F4BA}">
      <dgm:prSet/>
      <dgm:spPr/>
      <dgm:t>
        <a:bodyPr/>
        <a:lstStyle/>
        <a:p>
          <a:r>
            <a:rPr lang="en-GB" b="0" dirty="0"/>
            <a:t>Small groups: Hear from you</a:t>
          </a:r>
        </a:p>
      </dgm:t>
    </dgm:pt>
    <dgm:pt modelId="{D616894D-9DBA-49CF-AE05-187C8C884A55}" type="parTrans" cxnId="{55872959-B801-4149-ADDF-ACCFB7DDE6C9}">
      <dgm:prSet/>
      <dgm:spPr/>
      <dgm:t>
        <a:bodyPr/>
        <a:lstStyle/>
        <a:p>
          <a:endParaRPr lang="en-US"/>
        </a:p>
      </dgm:t>
    </dgm:pt>
    <dgm:pt modelId="{784DAC05-BEB7-43A0-A749-66EB6C25D08B}" type="sibTrans" cxnId="{55872959-B801-4149-ADDF-ACCFB7DDE6C9}">
      <dgm:prSet/>
      <dgm:spPr/>
      <dgm:t>
        <a:bodyPr/>
        <a:lstStyle/>
        <a:p>
          <a:endParaRPr lang="en-US"/>
        </a:p>
      </dgm:t>
    </dgm:pt>
    <dgm:pt modelId="{C7BEAD7B-D17A-4336-B1E1-BCCE9CDB4054}">
      <dgm:prSet/>
      <dgm:spPr/>
      <dgm:t>
        <a:bodyPr/>
        <a:lstStyle/>
        <a:p>
          <a:r>
            <a:rPr lang="en-GB" b="0" dirty="0"/>
            <a:t>Group discussion: Together discuss issues arising from the small groups</a:t>
          </a:r>
          <a:endParaRPr lang="en-US" b="0" dirty="0"/>
        </a:p>
      </dgm:t>
    </dgm:pt>
    <dgm:pt modelId="{71F4259E-164F-4AFF-AA1C-E52580F11B5D}" type="parTrans" cxnId="{891F0A0F-F13E-4089-BBD9-4B1477AE53AC}">
      <dgm:prSet/>
      <dgm:spPr/>
      <dgm:t>
        <a:bodyPr/>
        <a:lstStyle/>
        <a:p>
          <a:endParaRPr lang="en-US"/>
        </a:p>
      </dgm:t>
    </dgm:pt>
    <dgm:pt modelId="{55CF8835-C388-48FB-A5EB-8EF96EF6F53F}" type="sibTrans" cxnId="{891F0A0F-F13E-4089-BBD9-4B1477AE53AC}">
      <dgm:prSet/>
      <dgm:spPr/>
      <dgm:t>
        <a:bodyPr/>
        <a:lstStyle/>
        <a:p>
          <a:endParaRPr lang="en-US"/>
        </a:p>
      </dgm:t>
    </dgm:pt>
    <dgm:pt modelId="{834DE984-B3F3-4FD0-8E1B-C62B6FCDB627}">
      <dgm:prSet/>
      <dgm:spPr/>
      <dgm:t>
        <a:bodyPr/>
        <a:lstStyle/>
        <a:p>
          <a:r>
            <a:rPr lang="en-GB" b="0" i="0" dirty="0"/>
            <a:t>Summarise and agree actions moving forward </a:t>
          </a:r>
          <a:endParaRPr lang="en-US" b="0" i="0" dirty="0"/>
        </a:p>
      </dgm:t>
    </dgm:pt>
    <dgm:pt modelId="{E2559C37-7F7D-4BA5-BF62-93BD61EA75F7}" type="parTrans" cxnId="{7C0F383F-1EEF-4852-BB5C-F4F72B85681C}">
      <dgm:prSet/>
      <dgm:spPr/>
      <dgm:t>
        <a:bodyPr/>
        <a:lstStyle/>
        <a:p>
          <a:endParaRPr lang="en-US"/>
        </a:p>
      </dgm:t>
    </dgm:pt>
    <dgm:pt modelId="{60D08B27-64CD-4654-A442-D4A19C968CE5}" type="sibTrans" cxnId="{7C0F383F-1EEF-4852-BB5C-F4F72B85681C}">
      <dgm:prSet/>
      <dgm:spPr/>
      <dgm:t>
        <a:bodyPr/>
        <a:lstStyle/>
        <a:p>
          <a:endParaRPr lang="en-US"/>
        </a:p>
      </dgm:t>
    </dgm:pt>
    <dgm:pt modelId="{9AE8D299-8741-4A97-BFB7-1320A796E294}">
      <dgm:prSet/>
      <dgm:spPr/>
      <dgm:t>
        <a:bodyPr/>
        <a:lstStyle/>
        <a:p>
          <a:r>
            <a:rPr lang="en-GB" b="0" dirty="0"/>
            <a:t>Brief Introductions</a:t>
          </a:r>
        </a:p>
      </dgm:t>
    </dgm:pt>
    <dgm:pt modelId="{3CB3B4EE-1245-4A75-A566-ADCD0467AD80}" type="parTrans" cxnId="{91F2F21A-D3C6-4B1E-98F2-8D7986036FE2}">
      <dgm:prSet/>
      <dgm:spPr/>
      <dgm:t>
        <a:bodyPr/>
        <a:lstStyle/>
        <a:p>
          <a:endParaRPr lang="en-GB"/>
        </a:p>
      </dgm:t>
    </dgm:pt>
    <dgm:pt modelId="{B996559B-2D8A-477F-AF98-B8209FEDEDEB}" type="sibTrans" cxnId="{91F2F21A-D3C6-4B1E-98F2-8D7986036FE2}">
      <dgm:prSet/>
      <dgm:spPr/>
      <dgm:t>
        <a:bodyPr/>
        <a:lstStyle/>
        <a:p>
          <a:endParaRPr lang="en-GB"/>
        </a:p>
      </dgm:t>
    </dgm:pt>
    <dgm:pt modelId="{E843FF0C-3944-4441-8DB1-F02406401418}">
      <dgm:prSet/>
      <dgm:spPr/>
      <dgm:t>
        <a:bodyPr/>
        <a:lstStyle/>
        <a:p>
          <a:r>
            <a:rPr lang="en-GB" dirty="0"/>
            <a:t>Overview of Scottish Doctors' Wellbeing Study: What we heard</a:t>
          </a:r>
          <a:endParaRPr lang="en-GB" b="1" dirty="0"/>
        </a:p>
      </dgm:t>
    </dgm:pt>
    <dgm:pt modelId="{1B33A2CF-2AB2-C748-8CB0-41E7D5AADE8C}" type="parTrans" cxnId="{CE385F29-2FD4-F449-A4A4-80DB6F53E9A1}">
      <dgm:prSet/>
      <dgm:spPr/>
      <dgm:t>
        <a:bodyPr/>
        <a:lstStyle/>
        <a:p>
          <a:endParaRPr lang="en-GB"/>
        </a:p>
      </dgm:t>
    </dgm:pt>
    <dgm:pt modelId="{D01FDAE0-7AFC-184D-BC92-6614E2F8BE24}" type="sibTrans" cxnId="{CE385F29-2FD4-F449-A4A4-80DB6F53E9A1}">
      <dgm:prSet/>
      <dgm:spPr/>
      <dgm:t>
        <a:bodyPr/>
        <a:lstStyle/>
        <a:p>
          <a:endParaRPr lang="en-GB"/>
        </a:p>
      </dgm:t>
    </dgm:pt>
    <dgm:pt modelId="{33FF4543-A848-4F17-ACA8-57196BA82A65}" type="pres">
      <dgm:prSet presAssocID="{D141F182-E829-411F-B8AF-A33839442A80}" presName="linear" presStyleCnt="0">
        <dgm:presLayoutVars>
          <dgm:animLvl val="lvl"/>
          <dgm:resizeHandles val="exact"/>
        </dgm:presLayoutVars>
      </dgm:prSet>
      <dgm:spPr/>
    </dgm:pt>
    <dgm:pt modelId="{84DF9382-B23D-4B6D-9B3D-36F391E45ABA}" type="pres">
      <dgm:prSet presAssocID="{9AE8D299-8741-4A97-BFB7-1320A796E294}" presName="parentText" presStyleLbl="node1" presStyleIdx="0" presStyleCnt="5">
        <dgm:presLayoutVars>
          <dgm:chMax val="0"/>
          <dgm:bulletEnabled val="1"/>
        </dgm:presLayoutVars>
      </dgm:prSet>
      <dgm:spPr/>
    </dgm:pt>
    <dgm:pt modelId="{D7E58E7B-A51E-4E71-B2A4-E9FCEBBC49EE}" type="pres">
      <dgm:prSet presAssocID="{B996559B-2D8A-477F-AF98-B8209FEDEDEB}" presName="spacer" presStyleCnt="0"/>
      <dgm:spPr/>
    </dgm:pt>
    <dgm:pt modelId="{C6555930-5120-E340-B7FE-145B6330D495}" type="pres">
      <dgm:prSet presAssocID="{E843FF0C-3944-4441-8DB1-F02406401418}" presName="parentText" presStyleLbl="node1" presStyleIdx="1" presStyleCnt="5">
        <dgm:presLayoutVars>
          <dgm:chMax val="0"/>
          <dgm:bulletEnabled val="1"/>
        </dgm:presLayoutVars>
      </dgm:prSet>
      <dgm:spPr/>
    </dgm:pt>
    <dgm:pt modelId="{E33F91E0-ACB5-A642-A253-CEC2081C3F72}" type="pres">
      <dgm:prSet presAssocID="{D01FDAE0-7AFC-184D-BC92-6614E2F8BE24}" presName="spacer" presStyleCnt="0"/>
      <dgm:spPr/>
    </dgm:pt>
    <dgm:pt modelId="{41379ED6-AE64-496B-B18C-C2877233A6CC}" type="pres">
      <dgm:prSet presAssocID="{51633773-C347-4447-81D5-04383CA2F4BA}" presName="parentText" presStyleLbl="node1" presStyleIdx="2" presStyleCnt="5">
        <dgm:presLayoutVars>
          <dgm:chMax val="0"/>
          <dgm:bulletEnabled val="1"/>
        </dgm:presLayoutVars>
      </dgm:prSet>
      <dgm:spPr/>
    </dgm:pt>
    <dgm:pt modelId="{F0428FD5-99CE-4374-A006-8D25ED014DB5}" type="pres">
      <dgm:prSet presAssocID="{784DAC05-BEB7-43A0-A749-66EB6C25D08B}" presName="spacer" presStyleCnt="0"/>
      <dgm:spPr/>
    </dgm:pt>
    <dgm:pt modelId="{1D8B76F1-7DB7-4604-904C-5657B251C80B}" type="pres">
      <dgm:prSet presAssocID="{C7BEAD7B-D17A-4336-B1E1-BCCE9CDB4054}" presName="parentText" presStyleLbl="node1" presStyleIdx="3" presStyleCnt="5">
        <dgm:presLayoutVars>
          <dgm:chMax val="0"/>
          <dgm:bulletEnabled val="1"/>
        </dgm:presLayoutVars>
      </dgm:prSet>
      <dgm:spPr/>
    </dgm:pt>
    <dgm:pt modelId="{E6091843-AD8A-4A2F-8864-44949D43DE2C}" type="pres">
      <dgm:prSet presAssocID="{55CF8835-C388-48FB-A5EB-8EF96EF6F53F}" presName="spacer" presStyleCnt="0"/>
      <dgm:spPr/>
    </dgm:pt>
    <dgm:pt modelId="{253CF2A2-02E1-4438-A346-1253EDC7EF9E}" type="pres">
      <dgm:prSet presAssocID="{834DE984-B3F3-4FD0-8E1B-C62B6FCDB627}" presName="parentText" presStyleLbl="node1" presStyleIdx="4" presStyleCnt="5">
        <dgm:presLayoutVars>
          <dgm:chMax val="0"/>
          <dgm:bulletEnabled val="1"/>
        </dgm:presLayoutVars>
      </dgm:prSet>
      <dgm:spPr/>
    </dgm:pt>
  </dgm:ptLst>
  <dgm:cxnLst>
    <dgm:cxn modelId="{493F6A0E-A0A7-4899-B1FD-B85789BA7F30}" type="presOf" srcId="{51633773-C347-4447-81D5-04383CA2F4BA}" destId="{41379ED6-AE64-496B-B18C-C2877233A6CC}" srcOrd="0" destOrd="0" presId="urn:microsoft.com/office/officeart/2005/8/layout/vList2"/>
    <dgm:cxn modelId="{891F0A0F-F13E-4089-BBD9-4B1477AE53AC}" srcId="{D141F182-E829-411F-B8AF-A33839442A80}" destId="{C7BEAD7B-D17A-4336-B1E1-BCCE9CDB4054}" srcOrd="3" destOrd="0" parTransId="{71F4259E-164F-4AFF-AA1C-E52580F11B5D}" sibTransId="{55CF8835-C388-48FB-A5EB-8EF96EF6F53F}"/>
    <dgm:cxn modelId="{91F2F21A-D3C6-4B1E-98F2-8D7986036FE2}" srcId="{D141F182-E829-411F-B8AF-A33839442A80}" destId="{9AE8D299-8741-4A97-BFB7-1320A796E294}" srcOrd="0" destOrd="0" parTransId="{3CB3B4EE-1245-4A75-A566-ADCD0467AD80}" sibTransId="{B996559B-2D8A-477F-AF98-B8209FEDEDEB}"/>
    <dgm:cxn modelId="{CE385F29-2FD4-F449-A4A4-80DB6F53E9A1}" srcId="{D141F182-E829-411F-B8AF-A33839442A80}" destId="{E843FF0C-3944-4441-8DB1-F02406401418}" srcOrd="1" destOrd="0" parTransId="{1B33A2CF-2AB2-C748-8CB0-41E7D5AADE8C}" sibTransId="{D01FDAE0-7AFC-184D-BC92-6614E2F8BE24}"/>
    <dgm:cxn modelId="{7C0F383F-1EEF-4852-BB5C-F4F72B85681C}" srcId="{D141F182-E829-411F-B8AF-A33839442A80}" destId="{834DE984-B3F3-4FD0-8E1B-C62B6FCDB627}" srcOrd="4" destOrd="0" parTransId="{E2559C37-7F7D-4BA5-BF62-93BD61EA75F7}" sibTransId="{60D08B27-64CD-4654-A442-D4A19C968CE5}"/>
    <dgm:cxn modelId="{55872959-B801-4149-ADDF-ACCFB7DDE6C9}" srcId="{D141F182-E829-411F-B8AF-A33839442A80}" destId="{51633773-C347-4447-81D5-04383CA2F4BA}" srcOrd="2" destOrd="0" parTransId="{D616894D-9DBA-49CF-AE05-187C8C884A55}" sibTransId="{784DAC05-BEB7-43A0-A749-66EB6C25D08B}"/>
    <dgm:cxn modelId="{B9D1BF59-F548-4628-B31F-DB714AC60BA4}" type="presOf" srcId="{D141F182-E829-411F-B8AF-A33839442A80}" destId="{33FF4543-A848-4F17-ACA8-57196BA82A65}" srcOrd="0" destOrd="0" presId="urn:microsoft.com/office/officeart/2005/8/layout/vList2"/>
    <dgm:cxn modelId="{58DB275A-D81B-4B4D-B37C-2F84428ED361}" type="presOf" srcId="{E843FF0C-3944-4441-8DB1-F02406401418}" destId="{C6555930-5120-E340-B7FE-145B6330D495}" srcOrd="0" destOrd="0" presId="urn:microsoft.com/office/officeart/2005/8/layout/vList2"/>
    <dgm:cxn modelId="{CF1C4D86-6CBA-45B0-8A96-CDFBDCE18E05}" type="presOf" srcId="{C7BEAD7B-D17A-4336-B1E1-BCCE9CDB4054}" destId="{1D8B76F1-7DB7-4604-904C-5657B251C80B}" srcOrd="0" destOrd="0" presId="urn:microsoft.com/office/officeart/2005/8/layout/vList2"/>
    <dgm:cxn modelId="{1CB3909A-5167-4FF2-88F8-C093340D2EE1}" type="presOf" srcId="{9AE8D299-8741-4A97-BFB7-1320A796E294}" destId="{84DF9382-B23D-4B6D-9B3D-36F391E45ABA}" srcOrd="0" destOrd="0" presId="urn:microsoft.com/office/officeart/2005/8/layout/vList2"/>
    <dgm:cxn modelId="{6353C7CA-0139-4665-B73C-8358322647E6}" type="presOf" srcId="{834DE984-B3F3-4FD0-8E1B-C62B6FCDB627}" destId="{253CF2A2-02E1-4438-A346-1253EDC7EF9E}" srcOrd="0" destOrd="0" presId="urn:microsoft.com/office/officeart/2005/8/layout/vList2"/>
    <dgm:cxn modelId="{AD09C385-59A7-4C9A-9BA8-FABFBE119C1A}" type="presParOf" srcId="{33FF4543-A848-4F17-ACA8-57196BA82A65}" destId="{84DF9382-B23D-4B6D-9B3D-36F391E45ABA}" srcOrd="0" destOrd="0" presId="urn:microsoft.com/office/officeart/2005/8/layout/vList2"/>
    <dgm:cxn modelId="{A586177B-72BB-4B51-9807-86F222919B89}" type="presParOf" srcId="{33FF4543-A848-4F17-ACA8-57196BA82A65}" destId="{D7E58E7B-A51E-4E71-B2A4-E9FCEBBC49EE}" srcOrd="1" destOrd="0" presId="urn:microsoft.com/office/officeart/2005/8/layout/vList2"/>
    <dgm:cxn modelId="{4E88BD04-D2CD-3B48-A636-1216D0183C16}" type="presParOf" srcId="{33FF4543-A848-4F17-ACA8-57196BA82A65}" destId="{C6555930-5120-E340-B7FE-145B6330D495}" srcOrd="2" destOrd="0" presId="urn:microsoft.com/office/officeart/2005/8/layout/vList2"/>
    <dgm:cxn modelId="{04293F14-F6CF-2540-90E0-F77BE2BFB5B3}" type="presParOf" srcId="{33FF4543-A848-4F17-ACA8-57196BA82A65}" destId="{E33F91E0-ACB5-A642-A253-CEC2081C3F72}" srcOrd="3" destOrd="0" presId="urn:microsoft.com/office/officeart/2005/8/layout/vList2"/>
    <dgm:cxn modelId="{68234B3F-BD98-454B-A3D3-75650BD68CF5}" type="presParOf" srcId="{33FF4543-A848-4F17-ACA8-57196BA82A65}" destId="{41379ED6-AE64-496B-B18C-C2877233A6CC}" srcOrd="4" destOrd="0" presId="urn:microsoft.com/office/officeart/2005/8/layout/vList2"/>
    <dgm:cxn modelId="{D22A8D15-AFB1-4867-BCE5-44247ED8B14B}" type="presParOf" srcId="{33FF4543-A848-4F17-ACA8-57196BA82A65}" destId="{F0428FD5-99CE-4374-A006-8D25ED014DB5}" srcOrd="5" destOrd="0" presId="urn:microsoft.com/office/officeart/2005/8/layout/vList2"/>
    <dgm:cxn modelId="{461F71B1-3100-4B6A-98AD-8EFFD69D47D2}" type="presParOf" srcId="{33FF4543-A848-4F17-ACA8-57196BA82A65}" destId="{1D8B76F1-7DB7-4604-904C-5657B251C80B}" srcOrd="6" destOrd="0" presId="urn:microsoft.com/office/officeart/2005/8/layout/vList2"/>
    <dgm:cxn modelId="{6B47ABD1-3B98-4DAC-88C2-AB130F4F2604}" type="presParOf" srcId="{33FF4543-A848-4F17-ACA8-57196BA82A65}" destId="{E6091843-AD8A-4A2F-8864-44949D43DE2C}" srcOrd="7" destOrd="0" presId="urn:microsoft.com/office/officeart/2005/8/layout/vList2"/>
    <dgm:cxn modelId="{0CD9965F-D655-47AA-91B7-5FECD7A08AE7}" type="presParOf" srcId="{33FF4543-A848-4F17-ACA8-57196BA82A65}" destId="{253CF2A2-02E1-4438-A346-1253EDC7EF9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F9382-B23D-4B6D-9B3D-36F391E45ABA}">
      <dsp:nvSpPr>
        <dsp:cNvPr id="0" name=""/>
        <dsp:cNvSpPr/>
      </dsp:nvSpPr>
      <dsp:spPr>
        <a:xfrm>
          <a:off x="0" y="325800"/>
          <a:ext cx="4697730" cy="87395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0" kern="1200" dirty="0"/>
            <a:t>Brief Introductions</a:t>
          </a:r>
        </a:p>
      </dsp:txBody>
      <dsp:txXfrm>
        <a:off x="42663" y="368463"/>
        <a:ext cx="4612404" cy="788627"/>
      </dsp:txXfrm>
    </dsp:sp>
    <dsp:sp modelId="{C6555930-5120-E340-B7FE-145B6330D495}">
      <dsp:nvSpPr>
        <dsp:cNvPr id="0" name=""/>
        <dsp:cNvSpPr/>
      </dsp:nvSpPr>
      <dsp:spPr>
        <a:xfrm>
          <a:off x="0" y="1263113"/>
          <a:ext cx="4697730" cy="873953"/>
        </a:xfrm>
        <a:prstGeom prst="roundRect">
          <a:avLst/>
        </a:prstGeom>
        <a:solidFill>
          <a:schemeClr val="accent2">
            <a:hueOff val="-209531"/>
            <a:satOff val="-2415"/>
            <a:lumOff val="5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Overview of Scottish Doctors' Wellbeing Study: What we heard</a:t>
          </a:r>
          <a:endParaRPr lang="en-GB" sz="2200" b="1" kern="1200" dirty="0"/>
        </a:p>
      </dsp:txBody>
      <dsp:txXfrm>
        <a:off x="42663" y="1305776"/>
        <a:ext cx="4612404" cy="788627"/>
      </dsp:txXfrm>
    </dsp:sp>
    <dsp:sp modelId="{41379ED6-AE64-496B-B18C-C2877233A6CC}">
      <dsp:nvSpPr>
        <dsp:cNvPr id="0" name=""/>
        <dsp:cNvSpPr/>
      </dsp:nvSpPr>
      <dsp:spPr>
        <a:xfrm>
          <a:off x="0" y="2200427"/>
          <a:ext cx="4697730" cy="873953"/>
        </a:xfrm>
        <a:prstGeom prst="roundRect">
          <a:avLst/>
        </a:prstGeom>
        <a:solidFill>
          <a:schemeClr val="accent2">
            <a:hueOff val="-419062"/>
            <a:satOff val="-4829"/>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0" kern="1200" dirty="0"/>
            <a:t>Small groups: Hear from you</a:t>
          </a:r>
        </a:p>
      </dsp:txBody>
      <dsp:txXfrm>
        <a:off x="42663" y="2243090"/>
        <a:ext cx="4612404" cy="788627"/>
      </dsp:txXfrm>
    </dsp:sp>
    <dsp:sp modelId="{1D8B76F1-7DB7-4604-904C-5657B251C80B}">
      <dsp:nvSpPr>
        <dsp:cNvPr id="0" name=""/>
        <dsp:cNvSpPr/>
      </dsp:nvSpPr>
      <dsp:spPr>
        <a:xfrm>
          <a:off x="0" y="3137740"/>
          <a:ext cx="4697730" cy="873953"/>
        </a:xfrm>
        <a:prstGeom prst="roundRect">
          <a:avLst/>
        </a:prstGeom>
        <a:solidFill>
          <a:schemeClr val="accent2">
            <a:hueOff val="-628592"/>
            <a:satOff val="-7244"/>
            <a:lumOff val="16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0" kern="1200" dirty="0"/>
            <a:t>Group discussion: Together discuss issues arising from the small groups</a:t>
          </a:r>
          <a:endParaRPr lang="en-US" sz="2200" b="0" kern="1200" dirty="0"/>
        </a:p>
      </dsp:txBody>
      <dsp:txXfrm>
        <a:off x="42663" y="3180403"/>
        <a:ext cx="4612404" cy="788627"/>
      </dsp:txXfrm>
    </dsp:sp>
    <dsp:sp modelId="{253CF2A2-02E1-4438-A346-1253EDC7EF9E}">
      <dsp:nvSpPr>
        <dsp:cNvPr id="0" name=""/>
        <dsp:cNvSpPr/>
      </dsp:nvSpPr>
      <dsp:spPr>
        <a:xfrm>
          <a:off x="0" y="4075054"/>
          <a:ext cx="4697730" cy="873953"/>
        </a:xfrm>
        <a:prstGeom prst="roundRect">
          <a:avLst/>
        </a:prstGeom>
        <a:solidFill>
          <a:schemeClr val="accent2">
            <a:hueOff val="-838123"/>
            <a:satOff val="-9658"/>
            <a:lumOff val="21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0" i="0" kern="1200" dirty="0"/>
            <a:t>Summarise and agree actions moving forward </a:t>
          </a:r>
          <a:endParaRPr lang="en-US" sz="2200" b="0" i="0" kern="1200" dirty="0"/>
        </a:p>
      </dsp:txBody>
      <dsp:txXfrm>
        <a:off x="42663" y="4117717"/>
        <a:ext cx="4612404" cy="78862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E4ECDFD-C8A8-489C-992D-326BF3F5A76F}" type="datetimeFigureOut">
              <a:rPr lang="en-GB" smtClean="0"/>
              <a:t>09/09/2021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C546B6-AE76-429A-A954-6597304A6FD3}" type="slidenum">
              <a:rPr lang="en-GB" smtClean="0"/>
              <a:t>‹#›</a:t>
            </a:fld>
            <a:endParaRPr lang="en-GB"/>
          </a:p>
        </p:txBody>
      </p:sp>
    </p:spTree>
    <p:extLst>
      <p:ext uri="{BB962C8B-B14F-4D97-AF65-F5344CB8AC3E}">
        <p14:creationId xmlns:p14="http://schemas.microsoft.com/office/powerpoint/2010/main" val="875914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5D8A52-6109-3047-93CA-E25F96C567AE}" type="datetimeFigureOut">
              <a:rPr lang="en-GB" smtClean="0"/>
              <a:t>08/09/2021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D0D599-7C22-9840-857A-0DF437B9D1D5}" type="slidenum">
              <a:rPr lang="en-GB" smtClean="0"/>
              <a:t>‹#›</a:t>
            </a:fld>
            <a:endParaRPr lang="en-GB"/>
          </a:p>
        </p:txBody>
      </p:sp>
    </p:spTree>
    <p:extLst>
      <p:ext uri="{BB962C8B-B14F-4D97-AF65-F5344CB8AC3E}">
        <p14:creationId xmlns:p14="http://schemas.microsoft.com/office/powerpoint/2010/main" val="3506505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a:t>
            </a:r>
          </a:p>
        </p:txBody>
      </p:sp>
      <p:sp>
        <p:nvSpPr>
          <p:cNvPr id="4" name="Slide Number Placeholder 3"/>
          <p:cNvSpPr>
            <a:spLocks noGrp="1"/>
          </p:cNvSpPr>
          <p:nvPr>
            <p:ph type="sldNum" sz="quarter" idx="5"/>
          </p:nvPr>
        </p:nvSpPr>
        <p:spPr/>
        <p:txBody>
          <a:bodyPr/>
          <a:lstStyle/>
          <a:p>
            <a:fld id="{B3D0D599-7C22-9840-857A-0DF437B9D1D5}" type="slidenum">
              <a:rPr lang="en-GB" smtClean="0"/>
              <a:t>1</a:t>
            </a:fld>
            <a:endParaRPr lang="en-GB"/>
          </a:p>
        </p:txBody>
      </p:sp>
    </p:spTree>
    <p:extLst>
      <p:ext uri="{BB962C8B-B14F-4D97-AF65-F5344CB8AC3E}">
        <p14:creationId xmlns:p14="http://schemas.microsoft.com/office/powerpoint/2010/main" val="3933090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snapshot from the SDW study. R&amp;R was a tangible example of meaningful organisational support. Practical and symbolic. There is some mismatch between what boards have said and what doctors said they have experienced.</a:t>
            </a:r>
          </a:p>
        </p:txBody>
      </p:sp>
      <p:sp>
        <p:nvSpPr>
          <p:cNvPr id="4" name="Slide Number Placeholder 3"/>
          <p:cNvSpPr>
            <a:spLocks noGrp="1"/>
          </p:cNvSpPr>
          <p:nvPr>
            <p:ph type="sldNum" sz="quarter" idx="5"/>
          </p:nvPr>
        </p:nvSpPr>
        <p:spPr/>
        <p:txBody>
          <a:bodyPr/>
          <a:lstStyle/>
          <a:p>
            <a:fld id="{B3D0D599-7C22-9840-857A-0DF437B9D1D5}" type="slidenum">
              <a:rPr lang="en-GB" smtClean="0"/>
              <a:t>12</a:t>
            </a:fld>
            <a:endParaRPr lang="en-GB"/>
          </a:p>
        </p:txBody>
      </p:sp>
    </p:spTree>
    <p:extLst>
      <p:ext uri="{BB962C8B-B14F-4D97-AF65-F5344CB8AC3E}">
        <p14:creationId xmlns:p14="http://schemas.microsoft.com/office/powerpoint/2010/main" val="2755765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D0D599-7C22-9840-857A-0DF437B9D1D5}" type="slidenum">
              <a:rPr lang="en-GB" smtClean="0"/>
              <a:t>13</a:t>
            </a:fld>
            <a:endParaRPr lang="en-GB"/>
          </a:p>
        </p:txBody>
      </p:sp>
    </p:spTree>
    <p:extLst>
      <p:ext uri="{BB962C8B-B14F-4D97-AF65-F5344CB8AC3E}">
        <p14:creationId xmlns:p14="http://schemas.microsoft.com/office/powerpoint/2010/main" val="1793517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D0D599-7C22-9840-857A-0DF437B9D1D5}" type="slidenum">
              <a:rPr lang="en-GB" smtClean="0"/>
              <a:t>14</a:t>
            </a:fld>
            <a:endParaRPr lang="en-GB"/>
          </a:p>
        </p:txBody>
      </p:sp>
    </p:spTree>
    <p:extLst>
      <p:ext uri="{BB962C8B-B14F-4D97-AF65-F5344CB8AC3E}">
        <p14:creationId xmlns:p14="http://schemas.microsoft.com/office/powerpoint/2010/main" val="2291948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D0D599-7C22-9840-857A-0DF437B9D1D5}" type="slidenum">
              <a:rPr lang="en-GB" smtClean="0"/>
              <a:t>15</a:t>
            </a:fld>
            <a:endParaRPr lang="en-GB"/>
          </a:p>
        </p:txBody>
      </p:sp>
    </p:spTree>
    <p:extLst>
      <p:ext uri="{BB962C8B-B14F-4D97-AF65-F5344CB8AC3E}">
        <p14:creationId xmlns:p14="http://schemas.microsoft.com/office/powerpoint/2010/main" val="254286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Invite participants to share a brief introduction</a:t>
            </a:r>
          </a:p>
          <a:p>
            <a:r>
              <a:rPr lang="en-GB" dirty="0"/>
              <a:t>Ask: What are your aims for the day? What would you like to get out of our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Conclude: this is a ‘safe space’—agree basis of sharing further (e.g. no individuals identified, any statements provided to all for review/feedback)</a:t>
            </a:r>
          </a:p>
        </p:txBody>
      </p:sp>
      <p:sp>
        <p:nvSpPr>
          <p:cNvPr id="4" name="Slide Number Placeholder 3"/>
          <p:cNvSpPr>
            <a:spLocks noGrp="1"/>
          </p:cNvSpPr>
          <p:nvPr>
            <p:ph type="sldNum" sz="quarter" idx="5"/>
          </p:nvPr>
        </p:nvSpPr>
        <p:spPr/>
        <p:txBody>
          <a:bodyPr/>
          <a:lstStyle/>
          <a:p>
            <a:fld id="{B3D0D599-7C22-9840-857A-0DF437B9D1D5}" type="slidenum">
              <a:rPr lang="en-GB" smtClean="0"/>
              <a:t>4</a:t>
            </a:fld>
            <a:endParaRPr lang="en-GB"/>
          </a:p>
        </p:txBody>
      </p:sp>
    </p:spTree>
    <p:extLst>
      <p:ext uri="{BB962C8B-B14F-4D97-AF65-F5344CB8AC3E}">
        <p14:creationId xmlns:p14="http://schemas.microsoft.com/office/powerpoint/2010/main" val="3103843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fireworks/bubble-type display of participants –GPs, FYs, etc; age ranges, specialisations?] SDQs—career grades; distribution across Scotland—red dots representing numbers</a:t>
            </a:r>
          </a:p>
        </p:txBody>
      </p:sp>
      <p:sp>
        <p:nvSpPr>
          <p:cNvPr id="4" name="Slide Number Placeholder 3"/>
          <p:cNvSpPr>
            <a:spLocks noGrp="1"/>
          </p:cNvSpPr>
          <p:nvPr>
            <p:ph type="sldNum" sz="quarter" idx="5"/>
          </p:nvPr>
        </p:nvSpPr>
        <p:spPr/>
        <p:txBody>
          <a:bodyPr/>
          <a:lstStyle/>
          <a:p>
            <a:fld id="{B3D0D599-7C22-9840-857A-0DF437B9D1D5}" type="slidenum">
              <a:rPr lang="en-GB" smtClean="0"/>
              <a:t>5</a:t>
            </a:fld>
            <a:endParaRPr lang="en-GB"/>
          </a:p>
        </p:txBody>
      </p:sp>
    </p:spTree>
    <p:extLst>
      <p:ext uri="{BB962C8B-B14F-4D97-AF65-F5344CB8AC3E}">
        <p14:creationId xmlns:p14="http://schemas.microsoft.com/office/powerpoint/2010/main" val="2093173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Distribution across Scotland—red dots representing numbers</a:t>
            </a:r>
          </a:p>
        </p:txBody>
      </p:sp>
      <p:sp>
        <p:nvSpPr>
          <p:cNvPr id="4" name="Slide Number Placeholder 3"/>
          <p:cNvSpPr>
            <a:spLocks noGrp="1"/>
          </p:cNvSpPr>
          <p:nvPr>
            <p:ph type="sldNum" sz="quarter" idx="5"/>
          </p:nvPr>
        </p:nvSpPr>
        <p:spPr/>
        <p:txBody>
          <a:bodyPr/>
          <a:lstStyle/>
          <a:p>
            <a:fld id="{B3D0D599-7C22-9840-857A-0DF437B9D1D5}" type="slidenum">
              <a:rPr lang="en-GB" smtClean="0"/>
              <a:t>6</a:t>
            </a:fld>
            <a:endParaRPr lang="en-GB"/>
          </a:p>
        </p:txBody>
      </p:sp>
    </p:spTree>
    <p:extLst>
      <p:ext uri="{BB962C8B-B14F-4D97-AF65-F5344CB8AC3E}">
        <p14:creationId xmlns:p14="http://schemas.microsoft.com/office/powerpoint/2010/main" val="3753000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asked about their experiences in their work, education and life resulting from Covid. We asked what challenges they faced as well as the kinds of support they experienced. Work/Home/Social image</a:t>
            </a:r>
          </a:p>
        </p:txBody>
      </p:sp>
      <p:sp>
        <p:nvSpPr>
          <p:cNvPr id="4" name="Slide Number Placeholder 3"/>
          <p:cNvSpPr>
            <a:spLocks noGrp="1"/>
          </p:cNvSpPr>
          <p:nvPr>
            <p:ph type="sldNum" sz="quarter" idx="5"/>
          </p:nvPr>
        </p:nvSpPr>
        <p:spPr/>
        <p:txBody>
          <a:bodyPr/>
          <a:lstStyle/>
          <a:p>
            <a:fld id="{B3D0D599-7C22-9840-857A-0DF437B9D1D5}" type="slidenum">
              <a:rPr lang="en-GB" smtClean="0"/>
              <a:t>7</a:t>
            </a:fld>
            <a:endParaRPr lang="en-GB"/>
          </a:p>
        </p:txBody>
      </p:sp>
    </p:spTree>
    <p:extLst>
      <p:ext uri="{BB962C8B-B14F-4D97-AF65-F5344CB8AC3E}">
        <p14:creationId xmlns:p14="http://schemas.microsoft.com/office/powerpoint/2010/main" val="847397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Interview transcripts: 247</a:t>
            </a:r>
          </a:p>
          <a:p>
            <a:pPr fontAlgn="base"/>
            <a:r>
              <a:rPr lang="en-GB" sz="1200" kern="1200" dirty="0">
                <a:solidFill>
                  <a:schemeClr val="tx1"/>
                </a:solidFill>
                <a:effectLst/>
                <a:latin typeface="+mn-lt"/>
                <a:ea typeface="+mn-ea"/>
                <a:cs typeface="+mn-cs"/>
              </a:rPr>
              <a:t>Audio diaries: 300</a:t>
            </a:r>
          </a:p>
          <a:p>
            <a:pPr fontAlgn="base"/>
            <a:r>
              <a:rPr lang="en-GB" sz="1200" kern="1200" dirty="0">
                <a:solidFill>
                  <a:schemeClr val="tx1"/>
                </a:solidFill>
                <a:effectLst/>
                <a:latin typeface="+mn-lt"/>
                <a:ea typeface="+mn-ea"/>
                <a:cs typeface="+mn-cs"/>
              </a:rPr>
              <a:t>Email dairies: 26</a:t>
            </a:r>
          </a:p>
          <a:p>
            <a:pPr fontAlgn="base"/>
            <a:r>
              <a:rPr lang="en-GB" sz="1200" kern="1200" dirty="0">
                <a:solidFill>
                  <a:schemeClr val="tx1"/>
                </a:solidFill>
                <a:effectLst/>
                <a:latin typeface="+mn-lt"/>
                <a:ea typeface="+mn-ea"/>
                <a:cs typeface="+mn-cs"/>
              </a:rPr>
              <a:t>Total pieces: 573</a:t>
            </a:r>
          </a:p>
          <a:p>
            <a:pPr fontAlgn="base"/>
            <a:r>
              <a:rPr lang="en-GB" sz="1200" kern="1200" dirty="0">
                <a:solidFill>
                  <a:schemeClr val="tx1"/>
                </a:solidFill>
                <a:effectLst/>
                <a:latin typeface="+mn-lt"/>
                <a:ea typeface="+mn-ea"/>
                <a:cs typeface="+mn-cs"/>
              </a:rPr>
              <a:t>Total hours, minutes and seconds of data: 281 hours, 29 minutes and 15 seconds (i.e. not far off of 12 solid days of listening to Scottish doctors)</a:t>
            </a:r>
          </a:p>
          <a:p>
            <a:pPr fontAlgn="base"/>
            <a:r>
              <a:rPr lang="en-GB" sz="1200" kern="1200" dirty="0">
                <a:solidFill>
                  <a:schemeClr val="tx1"/>
                </a:solidFill>
                <a:effectLst/>
                <a:latin typeface="+mn-lt"/>
                <a:ea typeface="+mn-ea"/>
                <a:cs typeface="+mn-cs"/>
              </a:rPr>
              <a:t>Estimated total words: 2,195,570</a:t>
            </a:r>
          </a:p>
        </p:txBody>
      </p:sp>
      <p:sp>
        <p:nvSpPr>
          <p:cNvPr id="4" name="Slide Number Placeholder 3"/>
          <p:cNvSpPr>
            <a:spLocks noGrp="1"/>
          </p:cNvSpPr>
          <p:nvPr>
            <p:ph type="sldNum" sz="quarter" idx="5"/>
          </p:nvPr>
        </p:nvSpPr>
        <p:spPr/>
        <p:txBody>
          <a:bodyPr/>
          <a:lstStyle/>
          <a:p>
            <a:fld id="{B3D0D599-7C22-9840-857A-0DF437B9D1D5}" type="slidenum">
              <a:rPr lang="en-GB" smtClean="0"/>
              <a:t>8</a:t>
            </a:fld>
            <a:endParaRPr lang="en-GB"/>
          </a:p>
        </p:txBody>
      </p:sp>
    </p:spTree>
    <p:extLst>
      <p:ext uri="{BB962C8B-B14F-4D97-AF65-F5344CB8AC3E}">
        <p14:creationId xmlns:p14="http://schemas.microsoft.com/office/powerpoint/2010/main" val="2309153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took a complex view of wellbeing that encompassed not just the physical and psychological, but social and cultural support as well.</a:t>
            </a:r>
          </a:p>
        </p:txBody>
      </p:sp>
      <p:sp>
        <p:nvSpPr>
          <p:cNvPr id="4" name="Slide Number Placeholder 3"/>
          <p:cNvSpPr>
            <a:spLocks noGrp="1"/>
          </p:cNvSpPr>
          <p:nvPr>
            <p:ph type="sldNum" sz="quarter" idx="5"/>
          </p:nvPr>
        </p:nvSpPr>
        <p:spPr/>
        <p:txBody>
          <a:bodyPr/>
          <a:lstStyle/>
          <a:p>
            <a:fld id="{B3D0D599-7C22-9840-857A-0DF437B9D1D5}" type="slidenum">
              <a:rPr lang="en-GB" smtClean="0"/>
              <a:t>9</a:t>
            </a:fld>
            <a:endParaRPr lang="en-GB"/>
          </a:p>
        </p:txBody>
      </p:sp>
    </p:spTree>
    <p:extLst>
      <p:ext uri="{BB962C8B-B14F-4D97-AF65-F5344CB8AC3E}">
        <p14:creationId xmlns:p14="http://schemas.microsoft.com/office/powerpoint/2010/main" val="130444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D0D599-7C22-9840-857A-0DF437B9D1D5}" type="slidenum">
              <a:rPr lang="en-GB" smtClean="0"/>
              <a:t>10</a:t>
            </a:fld>
            <a:endParaRPr lang="en-GB"/>
          </a:p>
        </p:txBody>
      </p:sp>
    </p:spTree>
    <p:extLst>
      <p:ext uri="{BB962C8B-B14F-4D97-AF65-F5344CB8AC3E}">
        <p14:creationId xmlns:p14="http://schemas.microsoft.com/office/powerpoint/2010/main" val="4211215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D0D599-7C22-9840-857A-0DF437B9D1D5}" type="slidenum">
              <a:rPr lang="en-GB" smtClean="0"/>
              <a:t>11</a:t>
            </a:fld>
            <a:endParaRPr lang="en-GB"/>
          </a:p>
        </p:txBody>
      </p:sp>
    </p:spTree>
    <p:extLst>
      <p:ext uri="{BB962C8B-B14F-4D97-AF65-F5344CB8AC3E}">
        <p14:creationId xmlns:p14="http://schemas.microsoft.com/office/powerpoint/2010/main" val="40155029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3C7C"/>
        </a:solid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323528" y="2996952"/>
            <a:ext cx="8496944" cy="936104"/>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5600" b="1">
                <a:ln>
                  <a:noFill/>
                </a:ln>
                <a:solidFill>
                  <a:schemeClr val="bg1"/>
                </a:solidFill>
                <a:effectLst>
                  <a:outerShdw blurRad="38100" dist="25400" dir="5400000" algn="tl" rotWithShape="0">
                    <a:srgbClr val="000000">
                      <a:alpha val="43000"/>
                    </a:srgbClr>
                  </a:outerShdw>
                </a:effectLst>
                <a:latin typeface="+mj-lt"/>
                <a:ea typeface="+mj-ea"/>
                <a:cs typeface="+mj-cs"/>
              </a:defRPr>
            </a:lvl1pPr>
          </a:lstStyle>
          <a:p>
            <a:r>
              <a:rPr kumimoji="0" lang="en-US" dirty="0"/>
              <a:t>Click to edit Master title</a:t>
            </a:r>
          </a:p>
        </p:txBody>
      </p:sp>
      <p:sp>
        <p:nvSpPr>
          <p:cNvPr id="17" name="Subtitle 16"/>
          <p:cNvSpPr>
            <a:spLocks noGrp="1"/>
          </p:cNvSpPr>
          <p:nvPr>
            <p:ph type="subTitle" idx="1"/>
          </p:nvPr>
        </p:nvSpPr>
        <p:spPr>
          <a:xfrm>
            <a:off x="323528" y="5060776"/>
            <a:ext cx="8496944" cy="1104528"/>
          </a:xfrm>
        </p:spPr>
        <p:txBody>
          <a:bodyPr lIns="0" rIns="18288"/>
          <a:lstStyle>
            <a:lvl1pPr marL="0" marR="45720" indent="0" algn="ctr">
              <a:buNone/>
              <a:defRPr>
                <a:solidFill>
                  <a:schemeClr val="bg1"/>
                </a:solidFill>
                <a:latin typeface="+mj-lt"/>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2" name="Rectangle 1"/>
          <p:cNvSpPr/>
          <p:nvPr userDrawn="1"/>
        </p:nvSpPr>
        <p:spPr>
          <a:xfrm>
            <a:off x="0" y="-99392"/>
            <a:ext cx="9144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65" y="-99392"/>
            <a:ext cx="3639147" cy="1552594"/>
          </a:xfrm>
          <a:prstGeom prst="rect">
            <a:avLst/>
          </a:prstGeom>
        </p:spPr>
      </p:pic>
      <p:sp>
        <p:nvSpPr>
          <p:cNvPr id="4" name="Rectangle 3"/>
          <p:cNvSpPr/>
          <p:nvPr userDrawn="1"/>
        </p:nvSpPr>
        <p:spPr>
          <a:xfrm>
            <a:off x="0" y="1484784"/>
            <a:ext cx="9144000" cy="144016"/>
          </a:xfrm>
          <a:prstGeom prst="rect">
            <a:avLst/>
          </a:prstGeom>
          <a:solidFill>
            <a:srgbClr val="009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13984"/>
            <a:ext cx="9144000" cy="144016"/>
          </a:xfrm>
          <a:prstGeom prst="rect">
            <a:avLst/>
          </a:prstGeom>
          <a:solidFill>
            <a:srgbClr val="AAC9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lvl1pPr>
              <a:buClr>
                <a:srgbClr val="009DDE"/>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Blue">
    <p:bg>
      <p:bgPr>
        <a:solidFill>
          <a:srgbClr val="003C7C"/>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457200" y="1052736"/>
            <a:ext cx="8229600" cy="1143000"/>
          </a:xfrm>
        </p:spPr>
        <p:txBody>
          <a:bodyPr/>
          <a:lstStyle>
            <a:lvl1pPr>
              <a:defRPr>
                <a:solidFill>
                  <a:schemeClr val="bg1"/>
                </a:solidFill>
              </a:defRPr>
            </a:lvl1pPr>
          </a:lstStyle>
          <a:p>
            <a:r>
              <a:rPr kumimoji="0" lang="en-US"/>
              <a:t>Click to edit Master title style</a:t>
            </a:r>
          </a:p>
        </p:txBody>
      </p:sp>
      <p:sp>
        <p:nvSpPr>
          <p:cNvPr id="11" name="Content Placeholder 2"/>
          <p:cNvSpPr>
            <a:spLocks noGrp="1"/>
          </p:cNvSpPr>
          <p:nvPr>
            <p:ph idx="1"/>
          </p:nvPr>
        </p:nvSpPr>
        <p:spPr>
          <a:xfrm>
            <a:off x="457200" y="2339752"/>
            <a:ext cx="8229600" cy="3255640"/>
          </a:xfrm>
        </p:spPr>
        <p:txBody>
          <a:bodyPr/>
          <a:lstStyle>
            <a:lvl1pPr>
              <a:buClr>
                <a:srgbClr val="009DDE"/>
              </a:buClr>
              <a:defRPr>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781944"/>
            <a:ext cx="8229600" cy="1143000"/>
          </a:xfrm>
        </p:spPr>
        <p:txBody>
          <a:bodyPr/>
          <a:lstStyle>
            <a:lvl1pPr>
              <a:defRPr>
                <a:latin typeface="+mj-lt"/>
              </a:defRPr>
            </a:lvl1pPr>
          </a:lstStyle>
          <a:p>
            <a:r>
              <a:rPr lang="en-US" dirty="0"/>
              <a:t>Click to edit Master title style</a:t>
            </a:r>
            <a:endParaRPr lang="en-GB"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solidFill>
                  <a:srgbClr val="002C76"/>
                </a:solidFill>
              </a:defRPr>
            </a:lvl1pPr>
          </a:lstStyle>
          <a:p>
            <a:fld id="{B7FBC87A-1260-41FF-90CC-11F38A197997}" type="datetimeFigureOut">
              <a:rPr lang="en-GB" smtClean="0"/>
              <a:pPr/>
              <a:t>08/09/2021</a:t>
            </a:fld>
            <a:endParaRPr lang="en-GB"/>
          </a:p>
        </p:txBody>
      </p:sp>
      <p:sp>
        <p:nvSpPr>
          <p:cNvPr id="4" name="Footer Placeholder 3"/>
          <p:cNvSpPr>
            <a:spLocks noGrp="1"/>
          </p:cNvSpPr>
          <p:nvPr>
            <p:ph type="ftr" sz="quarter" idx="11"/>
          </p:nvPr>
        </p:nvSpPr>
        <p:spPr>
          <a:xfrm>
            <a:off x="2667000" y="6356350"/>
            <a:ext cx="3352800" cy="365125"/>
          </a:xfrm>
          <a:prstGeom prst="rect">
            <a:avLst/>
          </a:prstGeom>
        </p:spPr>
        <p:txBody>
          <a:bodyPr/>
          <a:lstStyle>
            <a:lvl1pPr>
              <a:defRPr>
                <a:solidFill>
                  <a:srgbClr val="002C76"/>
                </a:solidFill>
              </a:defRPr>
            </a:lvl1pPr>
          </a:lstStyle>
          <a:p>
            <a:endParaRPr lang="en-GB"/>
          </a:p>
        </p:txBody>
      </p:sp>
      <p:sp>
        <p:nvSpPr>
          <p:cNvPr id="5" name="Slide Number Placeholder 4"/>
          <p:cNvSpPr>
            <a:spLocks noGrp="1"/>
          </p:cNvSpPr>
          <p:nvPr>
            <p:ph type="sldNum" sz="quarter" idx="12"/>
          </p:nvPr>
        </p:nvSpPr>
        <p:spPr>
          <a:xfrm>
            <a:off x="7924800" y="6356350"/>
            <a:ext cx="762000" cy="365125"/>
          </a:xfrm>
          <a:prstGeom prst="rect">
            <a:avLst/>
          </a:prstGeom>
        </p:spPr>
        <p:txBody>
          <a:bodyPr/>
          <a:lstStyle>
            <a:lvl1pPr>
              <a:defRPr>
                <a:solidFill>
                  <a:srgbClr val="002C76"/>
                </a:solidFill>
              </a:defRPr>
            </a:lvl1pPr>
          </a:lstStyle>
          <a:p>
            <a:fld id="{73E5291D-CE8C-4FB1-90CF-1C895D811B1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0"/>
            <a:ext cx="9144000" cy="1016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Placeholder 8"/>
          <p:cNvSpPr>
            <a:spLocks noGrp="1"/>
          </p:cNvSpPr>
          <p:nvPr>
            <p:ph type="title"/>
          </p:nvPr>
        </p:nvSpPr>
        <p:spPr>
          <a:xfrm>
            <a:off x="457200" y="1268760"/>
            <a:ext cx="8229600" cy="1143000"/>
          </a:xfrm>
          <a:prstGeom prst="rect">
            <a:avLst/>
          </a:prstGeom>
        </p:spPr>
        <p:txBody>
          <a:bodyPr vert="horz" lIns="0" rIns="0" bIns="0" anchor="b">
            <a:normAutofit/>
          </a:bodyPr>
          <a:lstStyle/>
          <a:p>
            <a:r>
              <a:rPr kumimoji="0" lang="en-US" dirty="0"/>
              <a:t>Click to edit Master title style</a:t>
            </a:r>
          </a:p>
        </p:txBody>
      </p:sp>
      <p:sp>
        <p:nvSpPr>
          <p:cNvPr id="30" name="Text Placeholder 29"/>
          <p:cNvSpPr>
            <a:spLocks noGrp="1"/>
          </p:cNvSpPr>
          <p:nvPr>
            <p:ph type="body" idx="1"/>
          </p:nvPr>
        </p:nvSpPr>
        <p:spPr>
          <a:xfrm>
            <a:off x="457200" y="2708920"/>
            <a:ext cx="8229600" cy="325564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0766" y="76206"/>
            <a:ext cx="1951341" cy="832514"/>
          </a:xfrm>
          <a:prstGeom prst="rect">
            <a:avLst/>
          </a:prstGeom>
        </p:spPr>
      </p:pic>
      <p:sp>
        <p:nvSpPr>
          <p:cNvPr id="8" name="Rectangle 7"/>
          <p:cNvSpPr/>
          <p:nvPr userDrawn="1"/>
        </p:nvSpPr>
        <p:spPr>
          <a:xfrm>
            <a:off x="0" y="980728"/>
            <a:ext cx="9144000" cy="72008"/>
          </a:xfrm>
          <a:prstGeom prst="rect">
            <a:avLst/>
          </a:prstGeom>
          <a:solidFill>
            <a:srgbClr val="009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13984"/>
            <a:ext cx="9144000" cy="144016"/>
          </a:xfrm>
          <a:prstGeom prst="rect">
            <a:avLst/>
          </a:prstGeom>
          <a:solidFill>
            <a:srgbClr val="AAC9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4" r:id="rId4"/>
  </p:sldLayoutIdLst>
  <p:txStyles>
    <p:titleStyle>
      <a:lvl1pPr algn="l" rtl="0" eaLnBrk="1" latinLnBrk="0" hangingPunct="1">
        <a:spcBef>
          <a:spcPct val="0"/>
        </a:spcBef>
        <a:buNone/>
        <a:defRPr kumimoji="0" sz="5000" b="0" kern="1200">
          <a:ln>
            <a:noFill/>
          </a:ln>
          <a:solidFill>
            <a:srgbClr val="003C7C"/>
          </a:solidFill>
          <a:effectLst/>
          <a:latin typeface="+mj-lt"/>
          <a:ea typeface="+mj-ea"/>
          <a:cs typeface="+mj-cs"/>
        </a:defRPr>
      </a:lvl1pPr>
    </p:titleStyle>
    <p:bodyStyle>
      <a:lvl1pPr marL="274320" indent="-274320" algn="l" rtl="0" eaLnBrk="1" latinLnBrk="0" hangingPunct="1">
        <a:spcBef>
          <a:spcPct val="20000"/>
        </a:spcBef>
        <a:buClr>
          <a:srgbClr val="009DDE"/>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Knowledge Exchange </a:t>
            </a:r>
            <a:br>
              <a:rPr lang="en-GB" dirty="0"/>
            </a:br>
            <a:r>
              <a:rPr lang="en-GB" dirty="0"/>
              <a:t>Workshop</a:t>
            </a:r>
          </a:p>
        </p:txBody>
      </p:sp>
      <p:sp>
        <p:nvSpPr>
          <p:cNvPr id="3" name="Subtitle 2"/>
          <p:cNvSpPr>
            <a:spLocks noGrp="1"/>
          </p:cNvSpPr>
          <p:nvPr>
            <p:ph type="subTitle" idx="1"/>
          </p:nvPr>
        </p:nvSpPr>
        <p:spPr>
          <a:xfrm>
            <a:off x="533400" y="4869160"/>
            <a:ext cx="7854696" cy="792088"/>
          </a:xfrm>
        </p:spPr>
        <p:txBody>
          <a:bodyPr>
            <a:normAutofit fontScale="92500" lnSpcReduction="20000"/>
          </a:bodyPr>
          <a:lstStyle/>
          <a:p>
            <a:r>
              <a:rPr lang="en-GB" dirty="0"/>
              <a:t>Addressing Staff Wellbeing, </a:t>
            </a:r>
          </a:p>
          <a:p>
            <a:r>
              <a:rPr lang="en-GB" dirty="0"/>
              <a:t>Morale, Recovery and Retention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AAD001-20E9-2A40-850A-A166FD8242B6}"/>
              </a:ext>
            </a:extLst>
          </p:cNvPr>
          <p:cNvSpPr txBox="1">
            <a:spLocks/>
          </p:cNvSpPr>
          <p:nvPr/>
        </p:nvSpPr>
        <p:spPr>
          <a:xfrm>
            <a:off x="639171" y="1196752"/>
            <a:ext cx="7865658" cy="3240360"/>
          </a:xfrm>
          <a:prstGeom prst="rect">
            <a:avLst/>
          </a:prstGeom>
        </p:spPr>
        <p:txBody>
          <a:bodyPr vert="horz" lIns="0" rIns="0" bIns="0" anchor="b">
            <a:normAutofit fontScale="47500" lnSpcReduction="20000"/>
          </a:bodyPr>
          <a:lstStyle>
            <a:lvl1pPr algn="l" rtl="0" eaLnBrk="1" latinLnBrk="0" hangingPunct="1">
              <a:spcBef>
                <a:spcPct val="0"/>
              </a:spcBef>
              <a:buNone/>
              <a:defRPr kumimoji="0" sz="5000" b="0" kern="1200">
                <a:ln>
                  <a:noFill/>
                </a:ln>
                <a:solidFill>
                  <a:srgbClr val="003C7C"/>
                </a:solidFill>
                <a:effectLst/>
                <a:latin typeface="+mj-lt"/>
                <a:ea typeface="+mj-ea"/>
                <a:cs typeface="+mj-cs"/>
              </a:defRPr>
            </a:lvl1pPr>
          </a:lstStyle>
          <a:p>
            <a:pPr fontAlgn="base"/>
            <a:r>
              <a:rPr lang="en-US" sz="5400" i="1" dirty="0">
                <a:solidFill>
                  <a:schemeClr val="tx1"/>
                </a:solidFill>
              </a:rPr>
              <a:t>There’s a lot being said at the moment and sent out in emails about emotional wellbeing and support…it’s very visible that there’s an effort towards looking after mental wellbeing in employees, and it’s a good start. But I think that a lot of people are thinking, 'Well, this is just what’s fashionable to do whilst we’re in this pandemic.’</a:t>
            </a:r>
            <a:endParaRPr lang="en-GB" sz="5400" i="1" dirty="0">
              <a:solidFill>
                <a:schemeClr val="tx1"/>
              </a:solidFill>
            </a:endParaRPr>
          </a:p>
          <a:p>
            <a:pPr fontAlgn="base"/>
            <a:endParaRPr lang="en-GB" dirty="0">
              <a:solidFill>
                <a:schemeClr val="tx1"/>
              </a:solidFill>
            </a:endParaRPr>
          </a:p>
          <a:p>
            <a:pPr fontAlgn="base"/>
            <a:r>
              <a:rPr lang="en-US" dirty="0">
                <a:solidFill>
                  <a:schemeClr val="tx1"/>
                </a:solidFill>
              </a:rPr>
              <a:t>(GP, Interview 1)​</a:t>
            </a:r>
            <a:endParaRPr lang="en-GB" dirty="0">
              <a:solidFill>
                <a:schemeClr val="tx1"/>
              </a:solidFill>
            </a:endParaRPr>
          </a:p>
          <a:p>
            <a:endParaRPr lang="en-GB" sz="2800" i="1" dirty="0"/>
          </a:p>
        </p:txBody>
      </p:sp>
    </p:spTree>
    <p:extLst>
      <p:ext uri="{BB962C8B-B14F-4D97-AF65-F5344CB8AC3E}">
        <p14:creationId xmlns:p14="http://schemas.microsoft.com/office/powerpoint/2010/main" val="1780244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F7FF2-3232-624D-8496-FA7413E08D33}"/>
              </a:ext>
            </a:extLst>
          </p:cNvPr>
          <p:cNvSpPr>
            <a:spLocks noGrp="1"/>
          </p:cNvSpPr>
          <p:nvPr>
            <p:ph type="title"/>
          </p:nvPr>
        </p:nvSpPr>
        <p:spPr/>
        <p:txBody>
          <a:bodyPr>
            <a:normAutofit/>
          </a:bodyPr>
          <a:lstStyle/>
          <a:p>
            <a:r>
              <a:rPr lang="en-GB" dirty="0"/>
              <a:t>Ways this evidence can help </a:t>
            </a:r>
          </a:p>
        </p:txBody>
      </p:sp>
      <p:sp>
        <p:nvSpPr>
          <p:cNvPr id="3" name="Content Placeholder 2">
            <a:extLst>
              <a:ext uri="{FF2B5EF4-FFF2-40B4-BE49-F238E27FC236}">
                <a16:creationId xmlns:a16="http://schemas.microsoft.com/office/drawing/2014/main" id="{049044B9-0B38-F641-AC52-D42EAD084279}"/>
              </a:ext>
            </a:extLst>
          </p:cNvPr>
          <p:cNvSpPr>
            <a:spLocks noGrp="1"/>
          </p:cNvSpPr>
          <p:nvPr>
            <p:ph idx="1"/>
          </p:nvPr>
        </p:nvSpPr>
        <p:spPr/>
        <p:txBody>
          <a:bodyPr/>
          <a:lstStyle/>
          <a:p>
            <a:r>
              <a:rPr lang="en-GB" dirty="0"/>
              <a:t>Consider </a:t>
            </a:r>
            <a:r>
              <a:rPr lang="en-GB" u="sng" dirty="0"/>
              <a:t>meaningful</a:t>
            </a:r>
            <a:r>
              <a:rPr lang="en-GB" dirty="0"/>
              <a:t> ways to address staff</a:t>
            </a:r>
          </a:p>
          <a:p>
            <a:pPr lvl="1"/>
            <a:r>
              <a:rPr lang="en-GB" dirty="0"/>
              <a:t>Wellbeing</a:t>
            </a:r>
          </a:p>
          <a:p>
            <a:pPr lvl="1"/>
            <a:r>
              <a:rPr lang="en-GB" dirty="0"/>
              <a:t>Morale</a:t>
            </a:r>
          </a:p>
          <a:p>
            <a:pPr lvl="1"/>
            <a:r>
              <a:rPr lang="en-GB" dirty="0"/>
              <a:t>Recovery</a:t>
            </a:r>
          </a:p>
          <a:p>
            <a:pPr lvl="1"/>
            <a:r>
              <a:rPr lang="en-GB" dirty="0"/>
              <a:t>(Ultimately) Retention</a:t>
            </a:r>
          </a:p>
          <a:p>
            <a:pPr lvl="1"/>
            <a:endParaRPr lang="en-GB" dirty="0"/>
          </a:p>
        </p:txBody>
      </p:sp>
    </p:spTree>
    <p:extLst>
      <p:ext uri="{BB962C8B-B14F-4D97-AF65-F5344CB8AC3E}">
        <p14:creationId xmlns:p14="http://schemas.microsoft.com/office/powerpoint/2010/main" val="2811729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descr="Diagram&#10;&#10;Description automatically generated">
            <a:extLst>
              <a:ext uri="{FF2B5EF4-FFF2-40B4-BE49-F238E27FC236}">
                <a16:creationId xmlns:a16="http://schemas.microsoft.com/office/drawing/2014/main" id="{3CCF292D-0626-1A44-92E3-D8FB4AFA2082}"/>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4788" b="15721"/>
          <a:stretch/>
        </p:blipFill>
        <p:spPr>
          <a:xfrm>
            <a:off x="116247" y="1340768"/>
            <a:ext cx="8911506" cy="5011793"/>
          </a:xfrm>
          <a:prstGeom prst="rect">
            <a:avLst/>
          </a:prstGeom>
        </p:spPr>
      </p:pic>
      <p:sp>
        <p:nvSpPr>
          <p:cNvPr id="8" name="TextBox 7">
            <a:extLst>
              <a:ext uri="{FF2B5EF4-FFF2-40B4-BE49-F238E27FC236}">
                <a16:creationId xmlns:a16="http://schemas.microsoft.com/office/drawing/2014/main" id="{9CD72577-566F-094A-B71A-AF70B21AA9D0}"/>
              </a:ext>
            </a:extLst>
          </p:cNvPr>
          <p:cNvSpPr txBox="1"/>
          <p:nvPr/>
        </p:nvSpPr>
        <p:spPr>
          <a:xfrm>
            <a:off x="5580112" y="1700808"/>
            <a:ext cx="2808312" cy="864096"/>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491257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4BEF6B-CF56-2D4B-80E3-83BDF3C91195}"/>
              </a:ext>
            </a:extLst>
          </p:cNvPr>
          <p:cNvSpPr>
            <a:spLocks noGrp="1"/>
          </p:cNvSpPr>
          <p:nvPr>
            <p:ph idx="1"/>
          </p:nvPr>
        </p:nvSpPr>
        <p:spPr>
          <a:xfrm>
            <a:off x="457200" y="1988840"/>
            <a:ext cx="8229600" cy="3255640"/>
          </a:xfrm>
        </p:spPr>
        <p:txBody>
          <a:bodyPr>
            <a:normAutofit fontScale="92500" lnSpcReduction="20000"/>
          </a:bodyPr>
          <a:lstStyle/>
          <a:p>
            <a:pPr marL="0" indent="0">
              <a:buNone/>
            </a:pPr>
            <a:r>
              <a:rPr lang="en-GB" i="1" dirty="0"/>
              <a:t>In my hospital job, for example, whenever a room was taken away for whatever reason, because it needed to be repurposed and used for something else, like there was this huge sense of loss, and everyone was like, oh, where are we all going to go and have coffee and have lunch or whatever, and you have to find - there was this real sense of like needing to find somewhere else that we could go and hang out.  And so yes, 100 per cent [R&amp;R spaces are] very, very important.</a:t>
            </a:r>
            <a:r>
              <a:rPr lang="en-GB" dirty="0"/>
              <a:t> </a:t>
            </a:r>
          </a:p>
          <a:p>
            <a:pPr marL="0" indent="0">
              <a:buNone/>
            </a:pPr>
            <a:endParaRPr lang="en-GB" dirty="0"/>
          </a:p>
          <a:p>
            <a:pPr marL="0" indent="0">
              <a:buNone/>
            </a:pPr>
            <a:r>
              <a:rPr lang="en-GB" dirty="0"/>
              <a:t>(ST3, Interview 2) </a:t>
            </a:r>
          </a:p>
        </p:txBody>
      </p:sp>
    </p:spTree>
    <p:extLst>
      <p:ext uri="{BB962C8B-B14F-4D97-AF65-F5344CB8AC3E}">
        <p14:creationId xmlns:p14="http://schemas.microsoft.com/office/powerpoint/2010/main" val="3019469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4BEF6B-CF56-2D4B-80E3-83BDF3C91195}"/>
              </a:ext>
            </a:extLst>
          </p:cNvPr>
          <p:cNvSpPr>
            <a:spLocks noGrp="1"/>
          </p:cNvSpPr>
          <p:nvPr>
            <p:ph idx="1"/>
          </p:nvPr>
        </p:nvSpPr>
        <p:spPr>
          <a:xfrm>
            <a:off x="457200" y="1988840"/>
            <a:ext cx="8229600" cy="3255640"/>
          </a:xfrm>
        </p:spPr>
        <p:txBody>
          <a:bodyPr>
            <a:normAutofit fontScale="92500" lnSpcReduction="10000"/>
          </a:bodyPr>
          <a:lstStyle/>
          <a:p>
            <a:pPr marL="0" indent="0" fontAlgn="base">
              <a:buNone/>
            </a:pPr>
            <a:r>
              <a:rPr lang="en-GB" i="1" dirty="0"/>
              <a:t>I’d like the government to learn that actually, in the health service, staff need hot food provided 24/7. They need space to rest when they’re resting, they need the facility to do that, and that’s not optional, if for no other reason than, if you provide that for staff, your patient care improves. So, you can sell it on patient care, or you can sell it on a duty of care to your staff, either or</a:t>
            </a:r>
            <a:r>
              <a:rPr lang="en-GB" dirty="0"/>
              <a:t>.  </a:t>
            </a:r>
          </a:p>
          <a:p>
            <a:pPr marL="0" indent="0" fontAlgn="base">
              <a:buNone/>
            </a:pPr>
            <a:endParaRPr lang="en-GB" dirty="0"/>
          </a:p>
          <a:p>
            <a:pPr marL="0" indent="0" fontAlgn="base">
              <a:buNone/>
            </a:pPr>
            <a:r>
              <a:rPr lang="en-GB" dirty="0"/>
              <a:t>(Staff Grade, Interview 3)  </a:t>
            </a:r>
          </a:p>
          <a:p>
            <a:pPr marL="0" indent="0">
              <a:buNone/>
            </a:pPr>
            <a:endParaRPr lang="en-GB" dirty="0"/>
          </a:p>
        </p:txBody>
      </p:sp>
    </p:spTree>
    <p:extLst>
      <p:ext uri="{BB962C8B-B14F-4D97-AF65-F5344CB8AC3E}">
        <p14:creationId xmlns:p14="http://schemas.microsoft.com/office/powerpoint/2010/main" val="3876393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4BEF6B-CF56-2D4B-80E3-83BDF3C91195}"/>
              </a:ext>
            </a:extLst>
          </p:cNvPr>
          <p:cNvSpPr>
            <a:spLocks noGrp="1"/>
          </p:cNvSpPr>
          <p:nvPr>
            <p:ph idx="1"/>
          </p:nvPr>
        </p:nvSpPr>
        <p:spPr>
          <a:xfrm>
            <a:off x="457200" y="1988840"/>
            <a:ext cx="8229600" cy="3255640"/>
          </a:xfrm>
        </p:spPr>
        <p:txBody>
          <a:bodyPr>
            <a:normAutofit/>
          </a:bodyPr>
          <a:lstStyle/>
          <a:p>
            <a:pPr marL="0" indent="0" fontAlgn="base">
              <a:buNone/>
            </a:pPr>
            <a:r>
              <a:rPr lang="en-GB" sz="2400" i="1" dirty="0"/>
              <a:t>I wonder whether a lot of the benefits of those spaces is actually more, almost like theoretical, in that it makes people feel valued, the fact that there is a space for them</a:t>
            </a:r>
            <a:r>
              <a:rPr lang="en-GB" sz="2400" dirty="0"/>
              <a:t>.</a:t>
            </a:r>
          </a:p>
          <a:p>
            <a:pPr marL="0" indent="0" fontAlgn="base">
              <a:buNone/>
            </a:pPr>
            <a:endParaRPr lang="en-GB" sz="2400" dirty="0"/>
          </a:p>
          <a:p>
            <a:pPr marL="0" indent="0" fontAlgn="base">
              <a:buNone/>
            </a:pPr>
            <a:r>
              <a:rPr lang="en-GB" sz="2400" dirty="0"/>
              <a:t>(GP, Interview 2) </a:t>
            </a:r>
          </a:p>
          <a:p>
            <a:pPr marL="0" indent="0">
              <a:buNone/>
            </a:pPr>
            <a:endParaRPr lang="en-GB" dirty="0"/>
          </a:p>
        </p:txBody>
      </p:sp>
    </p:spTree>
    <p:extLst>
      <p:ext uri="{BB962C8B-B14F-4D97-AF65-F5344CB8AC3E}">
        <p14:creationId xmlns:p14="http://schemas.microsoft.com/office/powerpoint/2010/main" val="39215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Scottish Doctors’ Wellbeing Study</a:t>
            </a:r>
          </a:p>
        </p:txBody>
      </p:sp>
      <p:sp>
        <p:nvSpPr>
          <p:cNvPr id="3" name="Content Placeholder 2"/>
          <p:cNvSpPr>
            <a:spLocks noGrp="1"/>
          </p:cNvSpPr>
          <p:nvPr>
            <p:ph idx="1"/>
          </p:nvPr>
        </p:nvSpPr>
        <p:spPr>
          <a:xfrm>
            <a:off x="457200" y="2549624"/>
            <a:ext cx="8229600" cy="3255640"/>
          </a:xfrm>
        </p:spPr>
        <p:txBody>
          <a:bodyPr/>
          <a:lstStyle/>
          <a:p>
            <a:r>
              <a:rPr lang="en-GB" dirty="0"/>
              <a:t>CSO-funded collaboration between all Scottish Medical Schools and NES</a:t>
            </a:r>
          </a:p>
          <a:p>
            <a:endParaRPr lang="en-GB" dirty="0"/>
          </a:p>
          <a:p>
            <a:r>
              <a:rPr lang="en-GB" dirty="0"/>
              <a:t>Aim: Strengthen understanding around ways that healthcare staff feel Heard, Valued &amp; Supported</a:t>
            </a:r>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C677A36-F0E5-DA46-8065-A793A5F5AB9A}"/>
              </a:ext>
            </a:extLst>
          </p:cNvPr>
          <p:cNvSpPr txBox="1">
            <a:spLocks/>
          </p:cNvSpPr>
          <p:nvPr/>
        </p:nvSpPr>
        <p:spPr>
          <a:xfrm>
            <a:off x="457200" y="1268760"/>
            <a:ext cx="3644092"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bg1"/>
                </a:solidFill>
                <a:effectLst/>
                <a:latin typeface="+mj-lt"/>
                <a:ea typeface="+mj-ea"/>
                <a:cs typeface="+mj-cs"/>
              </a:defRPr>
            </a:lvl1pPr>
          </a:lstStyle>
          <a:p>
            <a:r>
              <a:rPr lang="en-GB"/>
              <a:t>Today’s Plan</a:t>
            </a:r>
            <a:endParaRPr lang="en-GB" dirty="0"/>
          </a:p>
        </p:txBody>
      </p:sp>
      <p:graphicFrame>
        <p:nvGraphicFramePr>
          <p:cNvPr id="7" name="Content Placeholder 2">
            <a:extLst>
              <a:ext uri="{FF2B5EF4-FFF2-40B4-BE49-F238E27FC236}">
                <a16:creationId xmlns:a16="http://schemas.microsoft.com/office/drawing/2014/main" id="{F14E26C0-856D-D74D-B482-FEE2DED8BB71}"/>
              </a:ext>
            </a:extLst>
          </p:cNvPr>
          <p:cNvGraphicFramePr>
            <a:graphicFrameLocks/>
          </p:cNvGraphicFramePr>
          <p:nvPr>
            <p:extLst>
              <p:ext uri="{D42A27DB-BD31-4B8C-83A1-F6EECF244321}">
                <p14:modId xmlns:p14="http://schemas.microsoft.com/office/powerpoint/2010/main" val="3837640096"/>
              </p:ext>
            </p:extLst>
          </p:nvPr>
        </p:nvGraphicFramePr>
        <p:xfrm>
          <a:off x="4101292" y="1322544"/>
          <a:ext cx="4697730" cy="5274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2796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81630E2F-9AF0-5C49-94F7-04990B9CD912}"/>
              </a:ext>
            </a:extLst>
          </p:cNvPr>
          <p:cNvPicPr>
            <a:picLocks noGrp="1" noChangeAspect="1"/>
          </p:cNvPicPr>
          <p:nvPr>
            <p:ph idx="1"/>
          </p:nvPr>
        </p:nvPicPr>
        <p:blipFill rotWithShape="1">
          <a:blip r:embed="rId3"/>
          <a:srcRect l="5024" t="7752" r="14357" b="14434"/>
          <a:stretch/>
        </p:blipFill>
        <p:spPr>
          <a:xfrm>
            <a:off x="333044" y="2840766"/>
            <a:ext cx="4167928" cy="2817440"/>
          </a:xfrm>
          <a:prstGeom prst="rect">
            <a:avLst/>
          </a:prstGeom>
        </p:spPr>
      </p:pic>
      <p:sp>
        <p:nvSpPr>
          <p:cNvPr id="7" name="Rectangle 6">
            <a:extLst>
              <a:ext uri="{FF2B5EF4-FFF2-40B4-BE49-F238E27FC236}">
                <a16:creationId xmlns:a16="http://schemas.microsoft.com/office/drawing/2014/main" id="{858AE317-6DB2-6D40-8B78-CD485F68A6F1}"/>
              </a:ext>
            </a:extLst>
          </p:cNvPr>
          <p:cNvSpPr/>
          <p:nvPr/>
        </p:nvSpPr>
        <p:spPr>
          <a:xfrm>
            <a:off x="4572000" y="1628800"/>
            <a:ext cx="4572000" cy="4524315"/>
          </a:xfrm>
          <a:prstGeom prst="rect">
            <a:avLst/>
          </a:prstGeom>
        </p:spPr>
        <p:txBody>
          <a:bodyPr>
            <a:spAutoFit/>
          </a:bodyPr>
          <a:lstStyle/>
          <a:p>
            <a:pPr fontAlgn="base"/>
            <a:r>
              <a:rPr lang="en-GB" b="1" dirty="0">
                <a:latin typeface="+mj-lt"/>
              </a:rPr>
              <a:t>University of Aberdeen </a:t>
            </a:r>
            <a:r>
              <a:rPr lang="en-GB" dirty="0">
                <a:latin typeface="+mj-lt"/>
              </a:rPr>
              <a:t>– Dr Kim Walker (PI) &amp; Dr Kathrine Gibson Smith </a:t>
            </a:r>
          </a:p>
          <a:p>
            <a:pPr fontAlgn="base"/>
            <a:endParaRPr lang="en-US" dirty="0">
              <a:latin typeface="+mj-lt"/>
            </a:endParaRPr>
          </a:p>
          <a:p>
            <a:pPr fontAlgn="base"/>
            <a:r>
              <a:rPr lang="en-GB" b="1" dirty="0">
                <a:latin typeface="+mj-lt"/>
              </a:rPr>
              <a:t>University of Dundee </a:t>
            </a:r>
            <a:r>
              <a:rPr lang="en-GB" dirty="0">
                <a:latin typeface="+mj-lt"/>
              </a:rPr>
              <a:t>– Dr </a:t>
            </a:r>
            <a:r>
              <a:rPr lang="en-GB" dirty="0" err="1">
                <a:latin typeface="+mj-lt"/>
              </a:rPr>
              <a:t>Lisi</a:t>
            </a:r>
            <a:r>
              <a:rPr lang="en-GB" dirty="0">
                <a:latin typeface="+mj-lt"/>
              </a:rPr>
              <a:t> Gordon &amp; </a:t>
            </a:r>
          </a:p>
          <a:p>
            <a:pPr fontAlgn="base"/>
            <a:r>
              <a:rPr lang="en-GB" dirty="0">
                <a:latin typeface="+mj-lt"/>
              </a:rPr>
              <a:t>Dr Gillian Scanlan</a:t>
            </a:r>
          </a:p>
          <a:p>
            <a:pPr fontAlgn="base"/>
            <a:endParaRPr lang="en-US" dirty="0">
              <a:latin typeface="+mj-lt"/>
            </a:endParaRPr>
          </a:p>
          <a:p>
            <a:pPr fontAlgn="base"/>
            <a:r>
              <a:rPr lang="en-GB" b="1" dirty="0">
                <a:latin typeface="+mj-lt"/>
              </a:rPr>
              <a:t>University of Edinburgh </a:t>
            </a:r>
            <a:r>
              <a:rPr lang="en-GB" dirty="0">
                <a:latin typeface="+mj-lt"/>
              </a:rPr>
              <a:t>– Dr Gill Aitken </a:t>
            </a:r>
          </a:p>
          <a:p>
            <a:pPr fontAlgn="base"/>
            <a:endParaRPr lang="en-GB" dirty="0">
              <a:latin typeface="+mj-lt"/>
            </a:endParaRPr>
          </a:p>
          <a:p>
            <a:pPr fontAlgn="base"/>
            <a:r>
              <a:rPr lang="en-GB" b="1" dirty="0">
                <a:latin typeface="+mj-lt"/>
              </a:rPr>
              <a:t>University of Glasgow </a:t>
            </a:r>
            <a:r>
              <a:rPr lang="en-GB" dirty="0">
                <a:latin typeface="+mj-lt"/>
              </a:rPr>
              <a:t>– Prof Lindsey Pope</a:t>
            </a:r>
          </a:p>
          <a:p>
            <a:pPr fontAlgn="base"/>
            <a:endParaRPr lang="en-GB" dirty="0">
              <a:latin typeface="+mj-lt"/>
            </a:endParaRPr>
          </a:p>
          <a:p>
            <a:pPr fontAlgn="base"/>
            <a:r>
              <a:rPr lang="en-GB" b="1" dirty="0">
                <a:latin typeface="+mj-lt"/>
              </a:rPr>
              <a:t>University of St Andrews </a:t>
            </a:r>
            <a:r>
              <a:rPr lang="en-GB" dirty="0">
                <a:latin typeface="+mj-lt"/>
              </a:rPr>
              <a:t>– Dr Joanne Cecil, Dr Anita Laidlaw, Dr Tricia Tooman​, Dr Kathryn Cunningham &amp; Mr Patrick Cairns​ </a:t>
            </a:r>
          </a:p>
          <a:p>
            <a:pPr fontAlgn="base"/>
            <a:endParaRPr lang="en-GB" dirty="0">
              <a:latin typeface="+mj-lt"/>
            </a:endParaRPr>
          </a:p>
          <a:p>
            <a:pPr fontAlgn="base"/>
            <a:r>
              <a:rPr lang="en-GB" b="1" dirty="0">
                <a:latin typeface="+mj-lt"/>
              </a:rPr>
              <a:t>NHS Education Scotland </a:t>
            </a:r>
            <a:r>
              <a:rPr lang="en-GB" dirty="0">
                <a:latin typeface="+mj-lt"/>
              </a:rPr>
              <a:t>– Prof Peter Johnston, Dr Julie Ferguson &amp; Dr Judy </a:t>
            </a:r>
            <a:r>
              <a:rPr lang="en-GB" dirty="0" err="1">
                <a:latin typeface="+mj-lt"/>
              </a:rPr>
              <a:t>Wakeling</a:t>
            </a:r>
            <a:r>
              <a:rPr lang="en-GB" dirty="0">
                <a:latin typeface="+mj-lt"/>
              </a:rPr>
              <a:t> </a:t>
            </a:r>
            <a:endParaRPr lang="en-US" dirty="0">
              <a:latin typeface="+mj-lt"/>
            </a:endParaRPr>
          </a:p>
        </p:txBody>
      </p:sp>
      <p:sp>
        <p:nvSpPr>
          <p:cNvPr id="8" name="Title 1">
            <a:extLst>
              <a:ext uri="{FF2B5EF4-FFF2-40B4-BE49-F238E27FC236}">
                <a16:creationId xmlns:a16="http://schemas.microsoft.com/office/drawing/2014/main" id="{7B0E5299-ACEA-C64B-A05B-0DC58D9485ED}"/>
              </a:ext>
            </a:extLst>
          </p:cNvPr>
          <p:cNvSpPr>
            <a:spLocks noGrp="1"/>
          </p:cNvSpPr>
          <p:nvPr>
            <p:ph type="title"/>
          </p:nvPr>
        </p:nvSpPr>
        <p:spPr>
          <a:xfrm>
            <a:off x="333044" y="908720"/>
            <a:ext cx="3250704" cy="1143000"/>
          </a:xfrm>
        </p:spPr>
        <p:txBody>
          <a:bodyPr/>
          <a:lstStyle/>
          <a:p>
            <a:r>
              <a:rPr lang="en-GB" dirty="0"/>
              <a:t>Who we are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608B68-E239-F140-A369-C5EC3C3B3547}"/>
              </a:ext>
            </a:extLst>
          </p:cNvPr>
          <p:cNvSpPr>
            <a:spLocks noGrp="1"/>
          </p:cNvSpPr>
          <p:nvPr>
            <p:ph type="title"/>
          </p:nvPr>
        </p:nvSpPr>
        <p:spPr>
          <a:xfrm>
            <a:off x="457200" y="908720"/>
            <a:ext cx="8229600" cy="1143000"/>
          </a:xfrm>
        </p:spPr>
        <p:txBody>
          <a:bodyPr/>
          <a:lstStyle/>
          <a:p>
            <a:r>
              <a:rPr lang="en-GB" dirty="0"/>
              <a:t>Who we talked to</a:t>
            </a:r>
          </a:p>
        </p:txBody>
      </p:sp>
      <p:pic>
        <p:nvPicPr>
          <p:cNvPr id="2050" name="Picture 2">
            <a:extLst>
              <a:ext uri="{FF2B5EF4-FFF2-40B4-BE49-F238E27FC236}">
                <a16:creationId xmlns:a16="http://schemas.microsoft.com/office/drawing/2014/main" id="{B59E5255-28E2-C548-9A18-14F0D6D15C8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0" y="4509120"/>
            <a:ext cx="2770026" cy="18466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hart, pie chart&#10;&#10;Description automatically generated">
            <a:extLst>
              <a:ext uri="{FF2B5EF4-FFF2-40B4-BE49-F238E27FC236}">
                <a16:creationId xmlns:a16="http://schemas.microsoft.com/office/drawing/2014/main" id="{862CBB96-6BE9-E64B-9346-65187B1A7D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2846" y="1700808"/>
            <a:ext cx="6324600" cy="4127500"/>
          </a:xfrm>
          <a:prstGeom prst="rect">
            <a:avLst/>
          </a:prstGeom>
        </p:spPr>
      </p:pic>
    </p:spTree>
    <p:extLst>
      <p:ext uri="{BB962C8B-B14F-4D97-AF65-F5344CB8AC3E}">
        <p14:creationId xmlns:p14="http://schemas.microsoft.com/office/powerpoint/2010/main" val="389745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608B68-E239-F140-A369-C5EC3C3B3547}"/>
              </a:ext>
            </a:extLst>
          </p:cNvPr>
          <p:cNvSpPr>
            <a:spLocks noGrp="1"/>
          </p:cNvSpPr>
          <p:nvPr>
            <p:ph type="title"/>
          </p:nvPr>
        </p:nvSpPr>
        <p:spPr>
          <a:xfrm>
            <a:off x="457200" y="890695"/>
            <a:ext cx="8229600" cy="1143000"/>
          </a:xfrm>
        </p:spPr>
        <p:txBody>
          <a:bodyPr/>
          <a:lstStyle/>
          <a:p>
            <a:r>
              <a:rPr lang="en-GB" dirty="0"/>
              <a:t>Who we talked to</a:t>
            </a:r>
          </a:p>
        </p:txBody>
      </p:sp>
      <p:pic>
        <p:nvPicPr>
          <p:cNvPr id="4" name="Content Placeholder 3">
            <a:extLst>
              <a:ext uri="{FF2B5EF4-FFF2-40B4-BE49-F238E27FC236}">
                <a16:creationId xmlns:a16="http://schemas.microsoft.com/office/drawing/2014/main" id="{ECE1F524-B6F8-9646-A334-CCB797CC147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71801" y="1482808"/>
            <a:ext cx="5556758" cy="4898520"/>
          </a:xfrm>
        </p:spPr>
      </p:pic>
      <p:pic>
        <p:nvPicPr>
          <p:cNvPr id="7" name="Picture 2">
            <a:extLst>
              <a:ext uri="{FF2B5EF4-FFF2-40B4-BE49-F238E27FC236}">
                <a16:creationId xmlns:a16="http://schemas.microsoft.com/office/drawing/2014/main" id="{B0A5B29B-4848-1B46-ADCC-52CE6F6F9E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5212804"/>
            <a:ext cx="17145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108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009A9-A8F6-9A46-9ECD-A6FAA668470D}"/>
              </a:ext>
            </a:extLst>
          </p:cNvPr>
          <p:cNvSpPr>
            <a:spLocks noGrp="1"/>
          </p:cNvSpPr>
          <p:nvPr>
            <p:ph type="title"/>
          </p:nvPr>
        </p:nvSpPr>
        <p:spPr>
          <a:xfrm>
            <a:off x="433569" y="927922"/>
            <a:ext cx="8229600" cy="1143000"/>
          </a:xfrm>
        </p:spPr>
        <p:txBody>
          <a:bodyPr/>
          <a:lstStyle/>
          <a:p>
            <a:r>
              <a:rPr lang="en-GB" dirty="0"/>
              <a:t>What we asked</a:t>
            </a:r>
          </a:p>
        </p:txBody>
      </p:sp>
      <p:sp>
        <p:nvSpPr>
          <p:cNvPr id="3" name="Content Placeholder 2">
            <a:extLst>
              <a:ext uri="{FF2B5EF4-FFF2-40B4-BE49-F238E27FC236}">
                <a16:creationId xmlns:a16="http://schemas.microsoft.com/office/drawing/2014/main" id="{AAFDBDCA-F206-E849-9DD5-7859056EE509}"/>
              </a:ext>
            </a:extLst>
          </p:cNvPr>
          <p:cNvSpPr>
            <a:spLocks noGrp="1"/>
          </p:cNvSpPr>
          <p:nvPr>
            <p:ph idx="1"/>
          </p:nvPr>
        </p:nvSpPr>
        <p:spPr/>
        <p:txBody>
          <a:bodyPr/>
          <a:lstStyle/>
          <a:p>
            <a:r>
              <a:rPr lang="en-GB" dirty="0"/>
              <a:t>Experiences in work, home and learning environments</a:t>
            </a:r>
          </a:p>
          <a:p>
            <a:r>
              <a:rPr lang="en-GB" dirty="0"/>
              <a:t>Support mechanisms</a:t>
            </a:r>
          </a:p>
        </p:txBody>
      </p:sp>
      <p:pic>
        <p:nvPicPr>
          <p:cNvPr id="5" name="Picture 4">
            <a:extLst>
              <a:ext uri="{FF2B5EF4-FFF2-40B4-BE49-F238E27FC236}">
                <a16:creationId xmlns:a16="http://schemas.microsoft.com/office/drawing/2014/main" id="{96222F0D-4665-41DA-A1ED-D43B90DDD5AC}"/>
              </a:ext>
            </a:extLst>
          </p:cNvPr>
          <p:cNvPicPr>
            <a:picLocks noChangeAspect="1"/>
          </p:cNvPicPr>
          <p:nvPr/>
        </p:nvPicPr>
        <p:blipFill>
          <a:blip r:embed="rId3"/>
          <a:stretch>
            <a:fillRect/>
          </a:stretch>
        </p:blipFill>
        <p:spPr>
          <a:xfrm>
            <a:off x="899592" y="4581128"/>
            <a:ext cx="1469263" cy="1432684"/>
          </a:xfrm>
          <a:prstGeom prst="rect">
            <a:avLst/>
          </a:prstGeom>
        </p:spPr>
      </p:pic>
      <p:pic>
        <p:nvPicPr>
          <p:cNvPr id="6" name="Picture 5">
            <a:extLst>
              <a:ext uri="{FF2B5EF4-FFF2-40B4-BE49-F238E27FC236}">
                <a16:creationId xmlns:a16="http://schemas.microsoft.com/office/drawing/2014/main" id="{99F6D1D8-3F03-4809-AF4A-E1CEBABA1299}"/>
              </a:ext>
            </a:extLst>
          </p:cNvPr>
          <p:cNvPicPr>
            <a:picLocks noChangeAspect="1"/>
          </p:cNvPicPr>
          <p:nvPr/>
        </p:nvPicPr>
        <p:blipFill>
          <a:blip r:embed="rId4"/>
          <a:stretch>
            <a:fillRect/>
          </a:stretch>
        </p:blipFill>
        <p:spPr>
          <a:xfrm>
            <a:off x="3779912" y="4574552"/>
            <a:ext cx="1377815" cy="1390008"/>
          </a:xfrm>
          <a:prstGeom prst="rect">
            <a:avLst/>
          </a:prstGeom>
        </p:spPr>
      </p:pic>
      <p:pic>
        <p:nvPicPr>
          <p:cNvPr id="7" name="Picture 6">
            <a:extLst>
              <a:ext uri="{FF2B5EF4-FFF2-40B4-BE49-F238E27FC236}">
                <a16:creationId xmlns:a16="http://schemas.microsoft.com/office/drawing/2014/main" id="{8633D7E4-0D18-4B80-8567-8374D219AB53}"/>
              </a:ext>
            </a:extLst>
          </p:cNvPr>
          <p:cNvPicPr>
            <a:picLocks noChangeAspect="1"/>
          </p:cNvPicPr>
          <p:nvPr/>
        </p:nvPicPr>
        <p:blipFill>
          <a:blip r:embed="rId5"/>
          <a:stretch>
            <a:fillRect/>
          </a:stretch>
        </p:blipFill>
        <p:spPr>
          <a:xfrm>
            <a:off x="6589364" y="4714772"/>
            <a:ext cx="1914310" cy="1109568"/>
          </a:xfrm>
          <a:prstGeom prst="rect">
            <a:avLst/>
          </a:prstGeom>
        </p:spPr>
      </p:pic>
    </p:spTree>
    <p:extLst>
      <p:ext uri="{BB962C8B-B14F-4D97-AF65-F5344CB8AC3E}">
        <p14:creationId xmlns:p14="http://schemas.microsoft.com/office/powerpoint/2010/main" val="3363102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0E83E-2B1C-5843-8235-728C144C3046}"/>
              </a:ext>
            </a:extLst>
          </p:cNvPr>
          <p:cNvSpPr>
            <a:spLocks noGrp="1"/>
          </p:cNvSpPr>
          <p:nvPr>
            <p:ph type="title"/>
          </p:nvPr>
        </p:nvSpPr>
        <p:spPr>
          <a:xfrm>
            <a:off x="457200" y="908720"/>
            <a:ext cx="8229600" cy="1143000"/>
          </a:xfrm>
        </p:spPr>
        <p:txBody>
          <a:bodyPr/>
          <a:lstStyle/>
          <a:p>
            <a:r>
              <a:rPr lang="en-GB" dirty="0"/>
              <a:t>How much evidence</a:t>
            </a:r>
          </a:p>
        </p:txBody>
      </p:sp>
      <p:pic>
        <p:nvPicPr>
          <p:cNvPr id="9" name="Content Placeholder 8" descr="Graphical user interface&#10;&#10;Description automatically generated">
            <a:extLst>
              <a:ext uri="{FF2B5EF4-FFF2-40B4-BE49-F238E27FC236}">
                <a16:creationId xmlns:a16="http://schemas.microsoft.com/office/drawing/2014/main" id="{DBE55DB8-E78F-584C-9C5B-4230BA5F04A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39952" y="2644335"/>
            <a:ext cx="3283472" cy="3603811"/>
          </a:xfrm>
        </p:spPr>
      </p:pic>
      <p:sp>
        <p:nvSpPr>
          <p:cNvPr id="3" name="TextBox 2">
            <a:extLst>
              <a:ext uri="{FF2B5EF4-FFF2-40B4-BE49-F238E27FC236}">
                <a16:creationId xmlns:a16="http://schemas.microsoft.com/office/drawing/2014/main" id="{17068BA2-8C6D-4C26-96F0-F40C72EDBC48}"/>
              </a:ext>
            </a:extLst>
          </p:cNvPr>
          <p:cNvSpPr txBox="1"/>
          <p:nvPr/>
        </p:nvSpPr>
        <p:spPr>
          <a:xfrm>
            <a:off x="683568" y="3861048"/>
            <a:ext cx="1944216" cy="1077218"/>
          </a:xfrm>
          <a:prstGeom prst="rect">
            <a:avLst/>
          </a:prstGeom>
          <a:noFill/>
        </p:spPr>
        <p:txBody>
          <a:bodyPr wrap="square" rtlCol="0">
            <a:spAutoFit/>
          </a:bodyPr>
          <a:lstStyle/>
          <a:p>
            <a:pPr algn="ctr"/>
            <a:r>
              <a:rPr lang="en-GB" sz="3200" dirty="0">
                <a:latin typeface="+mj-lt"/>
              </a:rPr>
              <a:t>2,195,570 words</a:t>
            </a:r>
          </a:p>
        </p:txBody>
      </p:sp>
      <p:sp>
        <p:nvSpPr>
          <p:cNvPr id="4" name="TextBox 3">
            <a:extLst>
              <a:ext uri="{FF2B5EF4-FFF2-40B4-BE49-F238E27FC236}">
                <a16:creationId xmlns:a16="http://schemas.microsoft.com/office/drawing/2014/main" id="{59D5F796-36E7-4EAD-AA0A-B8A1966BC2B7}"/>
              </a:ext>
            </a:extLst>
          </p:cNvPr>
          <p:cNvSpPr txBox="1"/>
          <p:nvPr/>
        </p:nvSpPr>
        <p:spPr>
          <a:xfrm>
            <a:off x="3203848" y="3861048"/>
            <a:ext cx="648072" cy="923330"/>
          </a:xfrm>
          <a:prstGeom prst="rect">
            <a:avLst/>
          </a:prstGeom>
          <a:noFill/>
        </p:spPr>
        <p:txBody>
          <a:bodyPr wrap="square" rtlCol="0">
            <a:spAutoFit/>
          </a:bodyPr>
          <a:lstStyle/>
          <a:p>
            <a:r>
              <a:rPr lang="en-GB" sz="5400" b="1" dirty="0">
                <a:solidFill>
                  <a:srgbClr val="FF0000"/>
                </a:solidFill>
              </a:rPr>
              <a:t>=</a:t>
            </a:r>
          </a:p>
        </p:txBody>
      </p:sp>
    </p:spTree>
    <p:extLst>
      <p:ext uri="{BB962C8B-B14F-4D97-AF65-F5344CB8AC3E}">
        <p14:creationId xmlns:p14="http://schemas.microsoft.com/office/powerpoint/2010/main" val="3088112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5056A-245A-9249-AD9E-FC5CC151678F}"/>
              </a:ext>
            </a:extLst>
          </p:cNvPr>
          <p:cNvSpPr>
            <a:spLocks noGrp="1"/>
          </p:cNvSpPr>
          <p:nvPr>
            <p:ph type="title"/>
          </p:nvPr>
        </p:nvSpPr>
        <p:spPr>
          <a:xfrm>
            <a:off x="431187" y="908720"/>
            <a:ext cx="8229600" cy="1143000"/>
          </a:xfrm>
        </p:spPr>
        <p:txBody>
          <a:bodyPr/>
          <a:lstStyle/>
          <a:p>
            <a:r>
              <a:rPr lang="en-GB" dirty="0"/>
              <a:t>What we learned</a:t>
            </a:r>
          </a:p>
        </p:txBody>
      </p:sp>
      <p:sp>
        <p:nvSpPr>
          <p:cNvPr id="3" name="Content Placeholder 2">
            <a:extLst>
              <a:ext uri="{FF2B5EF4-FFF2-40B4-BE49-F238E27FC236}">
                <a16:creationId xmlns:a16="http://schemas.microsoft.com/office/drawing/2014/main" id="{B54FFA9A-7505-3D43-85B7-F5452590668F}"/>
              </a:ext>
            </a:extLst>
          </p:cNvPr>
          <p:cNvSpPr>
            <a:spLocks noGrp="1"/>
          </p:cNvSpPr>
          <p:nvPr>
            <p:ph idx="1"/>
          </p:nvPr>
        </p:nvSpPr>
        <p:spPr>
          <a:xfrm>
            <a:off x="810849" y="3663281"/>
            <a:ext cx="6497455" cy="2232248"/>
          </a:xfrm>
        </p:spPr>
        <p:txBody>
          <a:bodyPr>
            <a:normAutofit/>
          </a:bodyPr>
          <a:lstStyle/>
          <a:p>
            <a:pPr marL="0" indent="0">
              <a:buNone/>
            </a:pPr>
            <a:r>
              <a:rPr lang="en-GB" dirty="0">
                <a:solidFill>
                  <a:srgbClr val="003C7C"/>
                </a:solidFill>
              </a:rPr>
              <a:t>What they want? To be and feel:</a:t>
            </a:r>
          </a:p>
          <a:p>
            <a:pPr marL="0" indent="0">
              <a:buNone/>
            </a:pPr>
            <a:endParaRPr lang="en-GB" sz="800" dirty="0">
              <a:solidFill>
                <a:srgbClr val="003C7C"/>
              </a:solidFill>
            </a:endParaRPr>
          </a:p>
          <a:p>
            <a:pPr>
              <a:buFont typeface="Zapf Dingbats"/>
              <a:buChar char="✯"/>
            </a:pPr>
            <a:r>
              <a:rPr lang="en-GB" dirty="0">
                <a:solidFill>
                  <a:srgbClr val="003C7C"/>
                </a:solidFill>
              </a:rPr>
              <a:t> Heard</a:t>
            </a:r>
          </a:p>
          <a:p>
            <a:pPr>
              <a:buFont typeface="Zapf Dingbats"/>
              <a:buChar char="✯"/>
            </a:pPr>
            <a:r>
              <a:rPr lang="en-GB" dirty="0">
                <a:solidFill>
                  <a:srgbClr val="003C7C"/>
                </a:solidFill>
              </a:rPr>
              <a:t> Valued</a:t>
            </a:r>
          </a:p>
          <a:p>
            <a:pPr>
              <a:buFont typeface="Zapf Dingbats"/>
              <a:buChar char="✯"/>
            </a:pPr>
            <a:r>
              <a:rPr lang="en-GB" dirty="0">
                <a:solidFill>
                  <a:srgbClr val="003C7C"/>
                </a:solidFill>
              </a:rPr>
              <a:t> Supported</a:t>
            </a:r>
          </a:p>
        </p:txBody>
      </p:sp>
      <p:sp>
        <p:nvSpPr>
          <p:cNvPr id="4" name="Title 1">
            <a:extLst>
              <a:ext uri="{FF2B5EF4-FFF2-40B4-BE49-F238E27FC236}">
                <a16:creationId xmlns:a16="http://schemas.microsoft.com/office/drawing/2014/main" id="{78AAD001-20E9-2A40-850A-A166FD8242B6}"/>
              </a:ext>
            </a:extLst>
          </p:cNvPr>
          <p:cNvSpPr txBox="1">
            <a:spLocks/>
          </p:cNvSpPr>
          <p:nvPr/>
        </p:nvSpPr>
        <p:spPr>
          <a:xfrm>
            <a:off x="844115" y="2051720"/>
            <a:ext cx="786565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rgbClr val="003C7C"/>
                </a:solidFill>
                <a:effectLst/>
                <a:latin typeface="+mj-lt"/>
                <a:ea typeface="+mj-ea"/>
                <a:cs typeface="+mj-cs"/>
              </a:defRPr>
            </a:lvl1pPr>
          </a:lstStyle>
          <a:p>
            <a:pPr algn="ctr"/>
            <a:r>
              <a:rPr lang="en-GB" sz="2800" dirty="0"/>
              <a:t>The pandemic has </a:t>
            </a:r>
            <a:r>
              <a:rPr lang="en-GB" sz="2800" i="1" dirty="0"/>
              <a:t>magnified existing challenges </a:t>
            </a:r>
          </a:p>
          <a:p>
            <a:pPr algn="ctr"/>
            <a:r>
              <a:rPr lang="en-GB" sz="2800" i="1" dirty="0"/>
              <a:t>to healthcare staff’s wellbeing</a:t>
            </a:r>
          </a:p>
        </p:txBody>
      </p:sp>
    </p:spTree>
    <p:extLst>
      <p:ext uri="{BB962C8B-B14F-4D97-AF65-F5344CB8AC3E}">
        <p14:creationId xmlns:p14="http://schemas.microsoft.com/office/powerpoint/2010/main" val="37358905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9742</TotalTime>
  <Words>836</Words>
  <Application>Microsoft Office PowerPoint</Application>
  <PresentationFormat>On-screen Show (4:3)</PresentationFormat>
  <Paragraphs>88</Paragraphs>
  <Slides>15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Constantia</vt:lpstr>
      <vt:lpstr>Wingdings 2</vt:lpstr>
      <vt:lpstr>Zapf Dingbats</vt:lpstr>
      <vt:lpstr>Flow</vt:lpstr>
      <vt:lpstr>Knowledge Exchange  Workshop</vt:lpstr>
      <vt:lpstr>Scottish Doctors’ Wellbeing Study</vt:lpstr>
      <vt:lpstr>PowerPoint Presentation</vt:lpstr>
      <vt:lpstr>Who we are</vt:lpstr>
      <vt:lpstr>Who we talked to</vt:lpstr>
      <vt:lpstr>Who we talked to</vt:lpstr>
      <vt:lpstr>What we asked</vt:lpstr>
      <vt:lpstr>How much evidence</vt:lpstr>
      <vt:lpstr>What we learned</vt:lpstr>
      <vt:lpstr>PowerPoint Presentation</vt:lpstr>
      <vt:lpstr>Ways this evidence can help </vt:lpstr>
      <vt:lpstr>PowerPoint Presentation</vt:lpstr>
      <vt:lpstr>PowerPoint Presentation</vt:lpstr>
      <vt:lpstr>PowerPoint Presentation</vt:lpstr>
      <vt:lpstr>PowerPoint Presentation</vt:lpstr>
    </vt:vector>
  </TitlesOfParts>
  <Company>University of Dundee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CME</dc:creator>
  <cp:lastModifiedBy>Walker, Kim</cp:lastModifiedBy>
  <cp:revision>74</cp:revision>
  <cp:lastPrinted>2012-04-12T11:31:41Z</cp:lastPrinted>
  <dcterms:created xsi:type="dcterms:W3CDTF">2010-08-19T08:18:37Z</dcterms:created>
  <dcterms:modified xsi:type="dcterms:W3CDTF">2021-09-09T07:11:20Z</dcterms:modified>
</cp:coreProperties>
</file>