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5" r:id="rId5"/>
    <p:sldId id="259" r:id="rId6"/>
    <p:sldId id="260" r:id="rId7"/>
    <p:sldId id="263" r:id="rId8"/>
    <p:sldId id="266" r:id="rId9"/>
    <p:sldId id="264" r:id="rId10"/>
    <p:sldId id="274" r:id="rId11"/>
    <p:sldId id="261" r:id="rId12"/>
    <p:sldId id="267" r:id="rId13"/>
    <p:sldId id="268" r:id="rId14"/>
    <p:sldId id="269" r:id="rId15"/>
    <p:sldId id="262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958"/>
  </p:normalViewPr>
  <p:slideViewPr>
    <p:cSldViewPr snapToGrid="0" snapToObjects="1">
      <p:cViewPr varScale="1">
        <p:scale>
          <a:sx n="90" d="100"/>
          <a:sy n="90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nicogrunenberg/Library/Mobile%20Documents/com~apple~CloudDocs/Documents/QI/Chronic%20disease/LTCDataGatheringNov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nicogrunenberg\Library\Mobile%20Documents\com~apple~CloudDocs\Documents\QI\Chronic%20disease\LTCDataGatheringNov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nicogrunenberg\Library\Mobile%20Documents\com~apple~CloudDocs\Documents\QI\Chronic%20disease\LTCDataGatheringNov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Complex 80 patients</a:t>
            </a:r>
          </a:p>
        </c:rich>
      </c:tx>
      <c:layout>
        <c:manualLayout>
          <c:xMode val="edge"/>
          <c:yMode val="edge"/>
          <c:x val="0.42457750072907563"/>
          <c:y val="4.761904761904761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extension</c:v>
                </c:pt>
                <c:pt idx="1">
                  <c:v>No review</c:v>
                </c:pt>
                <c:pt idx="2">
                  <c:v>3months</c:v>
                </c:pt>
                <c:pt idx="3">
                  <c:v>6months</c:v>
                </c:pt>
                <c:pt idx="4">
                  <c:v>9months</c:v>
                </c:pt>
                <c:pt idx="5">
                  <c:v>12months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42</c:v>
                </c:pt>
                <c:pt idx="1">
                  <c:v>4</c:v>
                </c:pt>
                <c:pt idx="2">
                  <c:v>3</c:v>
                </c:pt>
                <c:pt idx="3">
                  <c:v>10</c:v>
                </c:pt>
                <c:pt idx="4">
                  <c:v>5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60-C747-803A-03FC24C75C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extension</c:v>
                </c:pt>
                <c:pt idx="1">
                  <c:v>No review</c:v>
                </c:pt>
                <c:pt idx="2">
                  <c:v>3months</c:v>
                </c:pt>
                <c:pt idx="3">
                  <c:v>6months</c:v>
                </c:pt>
                <c:pt idx="4">
                  <c:v>9months</c:v>
                </c:pt>
                <c:pt idx="5">
                  <c:v>12months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1-FF60-C747-803A-03FC24C75C6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No extension</c:v>
                </c:pt>
                <c:pt idx="1">
                  <c:v>No review</c:v>
                </c:pt>
                <c:pt idx="2">
                  <c:v>3months</c:v>
                </c:pt>
                <c:pt idx="3">
                  <c:v>6months</c:v>
                </c:pt>
                <c:pt idx="4">
                  <c:v>9months</c:v>
                </c:pt>
                <c:pt idx="5">
                  <c:v>12months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2-FF60-C747-803A-03FC24C75C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281494128"/>
        <c:axId val="1281495760"/>
      </c:barChart>
      <c:catAx>
        <c:axId val="1281494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495760"/>
        <c:crosses val="autoZero"/>
        <c:auto val="1"/>
        <c:lblAlgn val="ctr"/>
        <c:lblOffset val="100"/>
        <c:noMultiLvlLbl val="0"/>
      </c:catAx>
      <c:valAx>
        <c:axId val="128149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814941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Time</a:t>
            </a:r>
            <a:r>
              <a:rPr lang="en-US" baseline="0"/>
              <a:t> since last review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Sheet1!$A$2:$A$8</c:f>
              <c:strCache>
                <c:ptCount val="7"/>
                <c:pt idx="0">
                  <c:v>3months</c:v>
                </c:pt>
                <c:pt idx="1">
                  <c:v>6 months</c:v>
                </c:pt>
                <c:pt idx="2">
                  <c:v>9months</c:v>
                </c:pt>
                <c:pt idx="3">
                  <c:v>12months</c:v>
                </c:pt>
                <c:pt idx="4">
                  <c:v>15months</c:v>
                </c:pt>
                <c:pt idx="5">
                  <c:v>18months</c:v>
                </c:pt>
                <c:pt idx="6">
                  <c:v>24months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13</c:v>
                </c:pt>
                <c:pt idx="1">
                  <c:v>11</c:v>
                </c:pt>
                <c:pt idx="2">
                  <c:v>16</c:v>
                </c:pt>
                <c:pt idx="3">
                  <c:v>58</c:v>
                </c:pt>
                <c:pt idx="4">
                  <c:v>36</c:v>
                </c:pt>
                <c:pt idx="5">
                  <c:v>29</c:v>
                </c:pt>
                <c:pt idx="6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A4-CE44-A924-782558EC03F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74881776"/>
        <c:axId val="574883408"/>
      </c:barChart>
      <c:catAx>
        <c:axId val="57488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883408"/>
        <c:crosses val="autoZero"/>
        <c:auto val="1"/>
        <c:lblAlgn val="ctr"/>
        <c:lblOffset val="100"/>
        <c:noMultiLvlLbl val="0"/>
      </c:catAx>
      <c:valAx>
        <c:axId val="574883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74881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Conditions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BE6-8E48-8DD6-695FC7DDA91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BE6-8E48-8DD6-695FC7DDA91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BE6-8E48-8DD6-695FC7DDA91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BE6-8E48-8DD6-695FC7DDA91E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BE6-8E48-8DD6-695FC7DDA91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Sheet3!$D$282:$H$282</c:f>
              <c:numCache>
                <c:formatCode>General</c:formatCode>
                <c:ptCount val="5"/>
                <c:pt idx="0">
                  <c:v>270</c:v>
                </c:pt>
                <c:pt idx="1">
                  <c:v>2</c:v>
                </c:pt>
                <c:pt idx="2">
                  <c:v>5</c:v>
                </c:pt>
                <c:pt idx="3">
                  <c:v>17</c:v>
                </c:pt>
                <c:pt idx="4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FBE6-8E48-8DD6-695FC7DDA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Planned</a:t>
            </a:r>
            <a:r>
              <a:rPr lang="en-GB" baseline="0"/>
              <a:t> interval</a:t>
            </a:r>
            <a:endParaRPr lang="en-GB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Sheet3!$J$284:$J$294</c:f>
              <c:strCache>
                <c:ptCount val="10"/>
                <c:pt idx="0">
                  <c:v>6m</c:v>
                </c:pt>
                <c:pt idx="1">
                  <c:v>9m</c:v>
                </c:pt>
                <c:pt idx="2">
                  <c:v>12m</c:v>
                </c:pt>
                <c:pt idx="3">
                  <c:v>15m</c:v>
                </c:pt>
                <c:pt idx="4">
                  <c:v>18m</c:v>
                </c:pt>
                <c:pt idx="5">
                  <c:v>21m</c:v>
                </c:pt>
                <c:pt idx="6">
                  <c:v>24m</c:v>
                </c:pt>
                <c:pt idx="7">
                  <c:v>30m</c:v>
                </c:pt>
                <c:pt idx="8">
                  <c:v>36m</c:v>
                </c:pt>
                <c:pt idx="9">
                  <c:v>48m</c:v>
                </c:pt>
              </c:strCache>
            </c:strRef>
          </c:cat>
          <c:val>
            <c:numRef>
              <c:f>Sheet3!$K$284:$K$294</c:f>
              <c:numCache>
                <c:formatCode>General</c:formatCode>
                <c:ptCount val="11"/>
                <c:pt idx="0">
                  <c:v>8</c:v>
                </c:pt>
                <c:pt idx="1">
                  <c:v>5</c:v>
                </c:pt>
                <c:pt idx="2">
                  <c:v>42</c:v>
                </c:pt>
                <c:pt idx="3">
                  <c:v>30</c:v>
                </c:pt>
                <c:pt idx="4">
                  <c:v>46</c:v>
                </c:pt>
                <c:pt idx="5">
                  <c:v>20</c:v>
                </c:pt>
                <c:pt idx="6">
                  <c:v>82</c:v>
                </c:pt>
                <c:pt idx="7">
                  <c:v>8</c:v>
                </c:pt>
                <c:pt idx="8">
                  <c:v>7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A6-524D-A523-F19429269B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6875728"/>
        <c:axId val="1657665760"/>
      </c:barChart>
      <c:catAx>
        <c:axId val="1656875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665760"/>
        <c:crosses val="autoZero"/>
        <c:auto val="1"/>
        <c:lblAlgn val="ctr"/>
        <c:lblOffset val="100"/>
        <c:noMultiLvlLbl val="0"/>
      </c:catAx>
      <c:valAx>
        <c:axId val="1657665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875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Reasons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Sheet3!$M$283:$M$288</c:f>
              <c:numCache>
                <c:formatCode>General</c:formatCode>
                <c:ptCount val="6"/>
                <c:pt idx="0">
                  <c:v>27</c:v>
                </c:pt>
                <c:pt idx="1">
                  <c:v>70</c:v>
                </c:pt>
                <c:pt idx="2">
                  <c:v>17</c:v>
                </c:pt>
                <c:pt idx="3">
                  <c:v>43</c:v>
                </c:pt>
                <c:pt idx="4">
                  <c:v>95</c:v>
                </c:pt>
                <c:pt idx="5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4C-5A43-B20C-52875F9B07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56795200"/>
        <c:axId val="1657363056"/>
      </c:barChart>
      <c:catAx>
        <c:axId val="16567952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7363056"/>
        <c:crosses val="autoZero"/>
        <c:auto val="1"/>
        <c:lblAlgn val="ctr"/>
        <c:lblOffset val="100"/>
        <c:noMultiLvlLbl val="0"/>
      </c:catAx>
      <c:valAx>
        <c:axId val="1657363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56795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acrossLinear" id="2">
  <a:schemeClr val="accent1"/>
  <a:schemeClr val="accent2"/>
  <a:schemeClr val="accent3"/>
  <a:schemeClr val="accent4"/>
  <a:schemeClr val="accent5"/>
  <a:schemeClr val="accent6"/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87E9DF-938D-483C-BC1E-5F87C3AA138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3972B5AD-3324-4543-A56E-C83D4B969281}">
      <dgm:prSet/>
      <dgm:spPr/>
      <dgm:t>
        <a:bodyPr/>
        <a:lstStyle/>
        <a:p>
          <a:r>
            <a:rPr lang="en-US"/>
            <a:t>Urgent care only</a:t>
          </a:r>
        </a:p>
      </dgm:t>
    </dgm:pt>
    <dgm:pt modelId="{F43F9AFB-011F-4C10-B7DA-D5DE0E01E4DC}" type="parTrans" cxnId="{E073575E-A370-4EF9-9A4B-27F8C477DA38}">
      <dgm:prSet/>
      <dgm:spPr/>
      <dgm:t>
        <a:bodyPr/>
        <a:lstStyle/>
        <a:p>
          <a:endParaRPr lang="en-US"/>
        </a:p>
      </dgm:t>
    </dgm:pt>
    <dgm:pt modelId="{A95EAD4A-B098-4CF9-8444-73262168CD54}" type="sibTrans" cxnId="{E073575E-A370-4EF9-9A4B-27F8C477DA38}">
      <dgm:prSet/>
      <dgm:spPr/>
      <dgm:t>
        <a:bodyPr/>
        <a:lstStyle/>
        <a:p>
          <a:endParaRPr lang="en-US"/>
        </a:p>
      </dgm:t>
    </dgm:pt>
    <dgm:pt modelId="{C43FCFE2-38E8-40FE-95B8-5385B15B227D}">
      <dgm:prSet/>
      <dgm:spPr/>
      <dgm:t>
        <a:bodyPr/>
        <a:lstStyle/>
        <a:p>
          <a:r>
            <a:rPr lang="en-US"/>
            <a:t>DMARDS- warfarin</a:t>
          </a:r>
        </a:p>
      </dgm:t>
    </dgm:pt>
    <dgm:pt modelId="{C4B4E98C-0A59-4B2B-BA64-F52F44E27248}" type="parTrans" cxnId="{CB52CDAE-8D33-4571-B714-77B7BA541E84}">
      <dgm:prSet/>
      <dgm:spPr/>
      <dgm:t>
        <a:bodyPr/>
        <a:lstStyle/>
        <a:p>
          <a:endParaRPr lang="en-US"/>
        </a:p>
      </dgm:t>
    </dgm:pt>
    <dgm:pt modelId="{45233879-47AF-40FB-849A-9406A7332EBD}" type="sibTrans" cxnId="{CB52CDAE-8D33-4571-B714-77B7BA541E84}">
      <dgm:prSet/>
      <dgm:spPr/>
      <dgm:t>
        <a:bodyPr/>
        <a:lstStyle/>
        <a:p>
          <a:endParaRPr lang="en-US"/>
        </a:p>
      </dgm:t>
    </dgm:pt>
    <dgm:pt modelId="{1D77B011-4940-470D-A31F-370B52DBAFBB}">
      <dgm:prSet/>
      <dgm:spPr/>
      <dgm:t>
        <a:bodyPr/>
        <a:lstStyle/>
        <a:p>
          <a:r>
            <a:rPr lang="en-US"/>
            <a:t>Planning- Patients who were in the shielding category -ACPs</a:t>
          </a:r>
        </a:p>
      </dgm:t>
    </dgm:pt>
    <dgm:pt modelId="{A2928614-48D5-49C6-9C97-8D788D9E22E8}" type="parTrans" cxnId="{A87AA046-49EF-4D6F-9E2A-0D28402BD2FC}">
      <dgm:prSet/>
      <dgm:spPr/>
      <dgm:t>
        <a:bodyPr/>
        <a:lstStyle/>
        <a:p>
          <a:endParaRPr lang="en-US"/>
        </a:p>
      </dgm:t>
    </dgm:pt>
    <dgm:pt modelId="{D25FCB96-62AB-4CBB-8ADC-459FD461E7D8}" type="sibTrans" cxnId="{A87AA046-49EF-4D6F-9E2A-0D28402BD2FC}">
      <dgm:prSet/>
      <dgm:spPr/>
      <dgm:t>
        <a:bodyPr/>
        <a:lstStyle/>
        <a:p>
          <a:endParaRPr lang="en-US"/>
        </a:p>
      </dgm:t>
    </dgm:pt>
    <dgm:pt modelId="{EBBBDE13-D617-4363-8676-51F52E739DF9}">
      <dgm:prSet/>
      <dgm:spPr/>
      <dgm:t>
        <a:bodyPr/>
        <a:lstStyle/>
        <a:p>
          <a:r>
            <a:rPr lang="en-US"/>
            <a:t>CONSIDER AND JUSTIFY BENEFIT</a:t>
          </a:r>
        </a:p>
      </dgm:t>
    </dgm:pt>
    <dgm:pt modelId="{5E025578-15BC-415F-A1FA-D59885072EB2}" type="parTrans" cxnId="{0E89E837-AF3A-443F-9632-8846B594B1E4}">
      <dgm:prSet/>
      <dgm:spPr/>
      <dgm:t>
        <a:bodyPr/>
        <a:lstStyle/>
        <a:p>
          <a:endParaRPr lang="en-US"/>
        </a:p>
      </dgm:t>
    </dgm:pt>
    <dgm:pt modelId="{54789501-FCFC-43CA-B36D-AAE7DE7CA075}" type="sibTrans" cxnId="{0E89E837-AF3A-443F-9632-8846B594B1E4}">
      <dgm:prSet/>
      <dgm:spPr/>
      <dgm:t>
        <a:bodyPr/>
        <a:lstStyle/>
        <a:p>
          <a:endParaRPr lang="en-US"/>
        </a:p>
      </dgm:t>
    </dgm:pt>
    <dgm:pt modelId="{7F7761C3-68E4-5B43-9B02-12B27AC5AD9F}" type="pres">
      <dgm:prSet presAssocID="{8D87E9DF-938D-483C-BC1E-5F87C3AA1381}" presName="linear" presStyleCnt="0">
        <dgm:presLayoutVars>
          <dgm:animLvl val="lvl"/>
          <dgm:resizeHandles val="exact"/>
        </dgm:presLayoutVars>
      </dgm:prSet>
      <dgm:spPr/>
    </dgm:pt>
    <dgm:pt modelId="{BC82EC5C-5A3B-754F-BB09-132F5B127275}" type="pres">
      <dgm:prSet presAssocID="{3972B5AD-3324-4543-A56E-C83D4B969281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5AC0258D-376D-A842-82DE-194EA051BB4A}" type="pres">
      <dgm:prSet presAssocID="{A95EAD4A-B098-4CF9-8444-73262168CD54}" presName="spacer" presStyleCnt="0"/>
      <dgm:spPr/>
    </dgm:pt>
    <dgm:pt modelId="{5DAAF91E-4F9A-5B4A-8E7D-D0C2729D93B8}" type="pres">
      <dgm:prSet presAssocID="{C43FCFE2-38E8-40FE-95B8-5385B15B227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C037E31-9597-9F4B-8614-E6B419DA2E85}" type="pres">
      <dgm:prSet presAssocID="{45233879-47AF-40FB-849A-9406A7332EBD}" presName="spacer" presStyleCnt="0"/>
      <dgm:spPr/>
    </dgm:pt>
    <dgm:pt modelId="{726A1A0E-8852-1840-98CE-A505F43FDA3C}" type="pres">
      <dgm:prSet presAssocID="{1D77B011-4940-470D-A31F-370B52DBAFBB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3DCE3D41-2A93-2046-AB20-8596C7C9C695}" type="pres">
      <dgm:prSet presAssocID="{D25FCB96-62AB-4CBB-8ADC-459FD461E7D8}" presName="spacer" presStyleCnt="0"/>
      <dgm:spPr/>
    </dgm:pt>
    <dgm:pt modelId="{B9E7DB61-0AD5-A94E-9B11-2ADD0AF99C42}" type="pres">
      <dgm:prSet presAssocID="{EBBBDE13-D617-4363-8676-51F52E739DF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0E89E837-AF3A-443F-9632-8846B594B1E4}" srcId="{8D87E9DF-938D-483C-BC1E-5F87C3AA1381}" destId="{EBBBDE13-D617-4363-8676-51F52E739DF9}" srcOrd="3" destOrd="0" parTransId="{5E025578-15BC-415F-A1FA-D59885072EB2}" sibTransId="{54789501-FCFC-43CA-B36D-AAE7DE7CA075}"/>
    <dgm:cxn modelId="{A87AA046-49EF-4D6F-9E2A-0D28402BD2FC}" srcId="{8D87E9DF-938D-483C-BC1E-5F87C3AA1381}" destId="{1D77B011-4940-470D-A31F-370B52DBAFBB}" srcOrd="2" destOrd="0" parTransId="{A2928614-48D5-49C6-9C97-8D788D9E22E8}" sibTransId="{D25FCB96-62AB-4CBB-8ADC-459FD461E7D8}"/>
    <dgm:cxn modelId="{E073575E-A370-4EF9-9A4B-27F8C477DA38}" srcId="{8D87E9DF-938D-483C-BC1E-5F87C3AA1381}" destId="{3972B5AD-3324-4543-A56E-C83D4B969281}" srcOrd="0" destOrd="0" parTransId="{F43F9AFB-011F-4C10-B7DA-D5DE0E01E4DC}" sibTransId="{A95EAD4A-B098-4CF9-8444-73262168CD54}"/>
    <dgm:cxn modelId="{56F9586E-ADCE-D045-9E36-8F1C43306F18}" type="presOf" srcId="{EBBBDE13-D617-4363-8676-51F52E739DF9}" destId="{B9E7DB61-0AD5-A94E-9B11-2ADD0AF99C42}" srcOrd="0" destOrd="0" presId="urn:microsoft.com/office/officeart/2005/8/layout/vList2"/>
    <dgm:cxn modelId="{FC7FFD88-26F9-A343-AC01-7732FF52207A}" type="presOf" srcId="{3972B5AD-3324-4543-A56E-C83D4B969281}" destId="{BC82EC5C-5A3B-754F-BB09-132F5B127275}" srcOrd="0" destOrd="0" presId="urn:microsoft.com/office/officeart/2005/8/layout/vList2"/>
    <dgm:cxn modelId="{C227A0A1-8323-E342-BB2E-9FCD60093332}" type="presOf" srcId="{1D77B011-4940-470D-A31F-370B52DBAFBB}" destId="{726A1A0E-8852-1840-98CE-A505F43FDA3C}" srcOrd="0" destOrd="0" presId="urn:microsoft.com/office/officeart/2005/8/layout/vList2"/>
    <dgm:cxn modelId="{CB52CDAE-8D33-4571-B714-77B7BA541E84}" srcId="{8D87E9DF-938D-483C-BC1E-5F87C3AA1381}" destId="{C43FCFE2-38E8-40FE-95B8-5385B15B227D}" srcOrd="1" destOrd="0" parTransId="{C4B4E98C-0A59-4B2B-BA64-F52F44E27248}" sibTransId="{45233879-47AF-40FB-849A-9406A7332EBD}"/>
    <dgm:cxn modelId="{CFA303C6-3F1D-5F43-83D6-43B744E4FDE9}" type="presOf" srcId="{8D87E9DF-938D-483C-BC1E-5F87C3AA1381}" destId="{7F7761C3-68E4-5B43-9B02-12B27AC5AD9F}" srcOrd="0" destOrd="0" presId="urn:microsoft.com/office/officeart/2005/8/layout/vList2"/>
    <dgm:cxn modelId="{3AB83AF2-850B-3440-8511-4385FCADC5E0}" type="presOf" srcId="{C43FCFE2-38E8-40FE-95B8-5385B15B227D}" destId="{5DAAF91E-4F9A-5B4A-8E7D-D0C2729D93B8}" srcOrd="0" destOrd="0" presId="urn:microsoft.com/office/officeart/2005/8/layout/vList2"/>
    <dgm:cxn modelId="{D937FF83-AE69-564A-80F5-51C33F2B4048}" type="presParOf" srcId="{7F7761C3-68E4-5B43-9B02-12B27AC5AD9F}" destId="{BC82EC5C-5A3B-754F-BB09-132F5B127275}" srcOrd="0" destOrd="0" presId="urn:microsoft.com/office/officeart/2005/8/layout/vList2"/>
    <dgm:cxn modelId="{382DE7DC-4EAF-B546-8C2B-18DB9236A68F}" type="presParOf" srcId="{7F7761C3-68E4-5B43-9B02-12B27AC5AD9F}" destId="{5AC0258D-376D-A842-82DE-194EA051BB4A}" srcOrd="1" destOrd="0" presId="urn:microsoft.com/office/officeart/2005/8/layout/vList2"/>
    <dgm:cxn modelId="{C87236B4-B916-474F-8C55-77CD40A45E95}" type="presParOf" srcId="{7F7761C3-68E4-5B43-9B02-12B27AC5AD9F}" destId="{5DAAF91E-4F9A-5B4A-8E7D-D0C2729D93B8}" srcOrd="2" destOrd="0" presId="urn:microsoft.com/office/officeart/2005/8/layout/vList2"/>
    <dgm:cxn modelId="{10ED309F-C9F2-9849-A4A7-E61106AE6DE9}" type="presParOf" srcId="{7F7761C3-68E4-5B43-9B02-12B27AC5AD9F}" destId="{AC037E31-9597-9F4B-8614-E6B419DA2E85}" srcOrd="3" destOrd="0" presId="urn:microsoft.com/office/officeart/2005/8/layout/vList2"/>
    <dgm:cxn modelId="{36B6D696-8820-BC49-A4E8-8835D5A05FDD}" type="presParOf" srcId="{7F7761C3-68E4-5B43-9B02-12B27AC5AD9F}" destId="{726A1A0E-8852-1840-98CE-A505F43FDA3C}" srcOrd="4" destOrd="0" presId="urn:microsoft.com/office/officeart/2005/8/layout/vList2"/>
    <dgm:cxn modelId="{0F105604-F28A-D147-8B9A-0DBB1BF39D27}" type="presParOf" srcId="{7F7761C3-68E4-5B43-9B02-12B27AC5AD9F}" destId="{3DCE3D41-2A93-2046-AB20-8596C7C9C695}" srcOrd="5" destOrd="0" presId="urn:microsoft.com/office/officeart/2005/8/layout/vList2"/>
    <dgm:cxn modelId="{04D3BE28-64E0-554E-97EC-041468C15A89}" type="presParOf" srcId="{7F7761C3-68E4-5B43-9B02-12B27AC5AD9F}" destId="{B9E7DB61-0AD5-A94E-9B11-2ADD0AF99C4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078DA9-C40B-4B4E-8572-F4E0149938D4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4538C7C-D0E4-4CE6-B3AA-6D66E5FEA4FB}">
      <dgm:prSet/>
      <dgm:spPr/>
      <dgm:t>
        <a:bodyPr/>
        <a:lstStyle/>
        <a:p>
          <a:r>
            <a:rPr lang="en-US"/>
            <a:t>How restart?</a:t>
          </a:r>
        </a:p>
      </dgm:t>
    </dgm:pt>
    <dgm:pt modelId="{50CB111B-23E2-414B-A571-7B48BE6E356F}" type="parTrans" cxnId="{9C145618-3F49-4D1B-AB42-6B4904FFDDF3}">
      <dgm:prSet/>
      <dgm:spPr/>
      <dgm:t>
        <a:bodyPr/>
        <a:lstStyle/>
        <a:p>
          <a:endParaRPr lang="en-US"/>
        </a:p>
      </dgm:t>
    </dgm:pt>
    <dgm:pt modelId="{80A95717-73E2-40DD-B33D-FCBACFBAC121}" type="sibTrans" cxnId="{9C145618-3F49-4D1B-AB42-6B4904FFDDF3}">
      <dgm:prSet/>
      <dgm:spPr/>
      <dgm:t>
        <a:bodyPr/>
        <a:lstStyle/>
        <a:p>
          <a:endParaRPr lang="en-US"/>
        </a:p>
      </dgm:t>
    </dgm:pt>
    <dgm:pt modelId="{C32424CD-C852-4CAC-AD03-031867521455}">
      <dgm:prSet/>
      <dgm:spPr/>
      <dgm:t>
        <a:bodyPr/>
        <a:lstStyle/>
        <a:p>
          <a:r>
            <a:rPr lang="en-US"/>
            <a:t>Urgent group?</a:t>
          </a:r>
        </a:p>
      </dgm:t>
    </dgm:pt>
    <dgm:pt modelId="{C3F43B3A-F287-4449-A944-F14854542A19}" type="parTrans" cxnId="{8BEEBD06-6DC5-453B-8A03-DE73687BC814}">
      <dgm:prSet/>
      <dgm:spPr/>
      <dgm:t>
        <a:bodyPr/>
        <a:lstStyle/>
        <a:p>
          <a:endParaRPr lang="en-US"/>
        </a:p>
      </dgm:t>
    </dgm:pt>
    <dgm:pt modelId="{30472DE2-B0C8-4C8A-82D0-247B459105CA}" type="sibTrans" cxnId="{8BEEBD06-6DC5-453B-8A03-DE73687BC814}">
      <dgm:prSet/>
      <dgm:spPr/>
      <dgm:t>
        <a:bodyPr/>
        <a:lstStyle/>
        <a:p>
          <a:endParaRPr lang="en-US"/>
        </a:p>
      </dgm:t>
    </dgm:pt>
    <dgm:pt modelId="{F662C19F-31A5-44EC-BEE2-176508EA9828}">
      <dgm:prSet/>
      <dgm:spPr/>
      <dgm:t>
        <a:bodyPr/>
        <a:lstStyle/>
        <a:p>
          <a:r>
            <a:rPr lang="en-US"/>
            <a:t>What is needed? What is beneficial? </a:t>
          </a:r>
        </a:p>
      </dgm:t>
    </dgm:pt>
    <dgm:pt modelId="{2C17516D-F8A6-4EE1-94BC-2033A6008ECF}" type="parTrans" cxnId="{13C85395-28A9-4308-A0E2-07A41D36F93B}">
      <dgm:prSet/>
      <dgm:spPr/>
      <dgm:t>
        <a:bodyPr/>
        <a:lstStyle/>
        <a:p>
          <a:endParaRPr lang="en-US"/>
        </a:p>
      </dgm:t>
    </dgm:pt>
    <dgm:pt modelId="{1C9F9E38-3B69-4462-B677-337DC0F9B001}" type="sibTrans" cxnId="{13C85395-28A9-4308-A0E2-07A41D36F93B}">
      <dgm:prSet/>
      <dgm:spPr/>
      <dgm:t>
        <a:bodyPr/>
        <a:lstStyle/>
        <a:p>
          <a:endParaRPr lang="en-US"/>
        </a:p>
      </dgm:t>
    </dgm:pt>
    <dgm:pt modelId="{38D5DF80-267D-4FFE-ABA3-9B57CF7FDA9E}">
      <dgm:prSet/>
      <dgm:spPr/>
      <dgm:t>
        <a:bodyPr/>
        <a:lstStyle/>
        <a:p>
          <a:r>
            <a:rPr lang="en-US"/>
            <a:t>Benefit versus risk</a:t>
          </a:r>
        </a:p>
      </dgm:t>
    </dgm:pt>
    <dgm:pt modelId="{C7E6FD92-7FBA-4DCC-9EDC-4B0D4D975EF9}" type="parTrans" cxnId="{15BE24DF-9918-4358-ABDA-A4A6441F04ED}">
      <dgm:prSet/>
      <dgm:spPr/>
      <dgm:t>
        <a:bodyPr/>
        <a:lstStyle/>
        <a:p>
          <a:endParaRPr lang="en-US"/>
        </a:p>
      </dgm:t>
    </dgm:pt>
    <dgm:pt modelId="{39ABC564-47CD-42E6-A4CD-01E72DAF2E23}" type="sibTrans" cxnId="{15BE24DF-9918-4358-ABDA-A4A6441F04ED}">
      <dgm:prSet/>
      <dgm:spPr/>
      <dgm:t>
        <a:bodyPr/>
        <a:lstStyle/>
        <a:p>
          <a:endParaRPr lang="en-US"/>
        </a:p>
      </dgm:t>
    </dgm:pt>
    <dgm:pt modelId="{A33FDC72-FA4D-400C-A1E1-B39020BD1B24}">
      <dgm:prSet/>
      <dgm:spPr/>
      <dgm:t>
        <a:bodyPr/>
        <a:lstStyle/>
        <a:p>
          <a:r>
            <a:rPr lang="en-US"/>
            <a:t>First test- team discussion</a:t>
          </a:r>
        </a:p>
      </dgm:t>
    </dgm:pt>
    <dgm:pt modelId="{8FE3294B-9A1C-4C7F-BBE8-038BB8D4A818}" type="parTrans" cxnId="{F07E4D24-87EF-479E-A476-044CA826E70F}">
      <dgm:prSet/>
      <dgm:spPr/>
      <dgm:t>
        <a:bodyPr/>
        <a:lstStyle/>
        <a:p>
          <a:endParaRPr lang="en-US"/>
        </a:p>
      </dgm:t>
    </dgm:pt>
    <dgm:pt modelId="{BD73B9E7-DEAE-4DFC-BADB-856E056F0E25}" type="sibTrans" cxnId="{F07E4D24-87EF-479E-A476-044CA826E70F}">
      <dgm:prSet/>
      <dgm:spPr/>
      <dgm:t>
        <a:bodyPr/>
        <a:lstStyle/>
        <a:p>
          <a:endParaRPr lang="en-US"/>
        </a:p>
      </dgm:t>
    </dgm:pt>
    <dgm:pt modelId="{341C324F-B630-4783-8243-8C427952F666}">
      <dgm:prSet/>
      <dgm:spPr/>
      <dgm:t>
        <a:bodyPr/>
        <a:lstStyle/>
        <a:p>
          <a:r>
            <a:rPr lang="en-US"/>
            <a:t>Team: GPs-PN-HCA-PM-Admin-Patient</a:t>
          </a:r>
        </a:p>
      </dgm:t>
    </dgm:pt>
    <dgm:pt modelId="{336A1468-A56D-4812-95B2-35F5AC932D64}" type="parTrans" cxnId="{706F9AF3-1BD6-48C6-8B83-2CA32A051EF8}">
      <dgm:prSet/>
      <dgm:spPr/>
      <dgm:t>
        <a:bodyPr/>
        <a:lstStyle/>
        <a:p>
          <a:endParaRPr lang="en-US"/>
        </a:p>
      </dgm:t>
    </dgm:pt>
    <dgm:pt modelId="{F8FD3CAF-F4E4-4ECF-BCF7-149780B90362}" type="sibTrans" cxnId="{706F9AF3-1BD6-48C6-8B83-2CA32A051EF8}">
      <dgm:prSet/>
      <dgm:spPr/>
      <dgm:t>
        <a:bodyPr/>
        <a:lstStyle/>
        <a:p>
          <a:endParaRPr lang="en-US"/>
        </a:p>
      </dgm:t>
    </dgm:pt>
    <dgm:pt modelId="{C1C76521-646A-4179-BA02-664CFD00E2CE}">
      <dgm:prSet/>
      <dgm:spPr/>
      <dgm:t>
        <a:bodyPr/>
        <a:lstStyle/>
        <a:p>
          <a:r>
            <a:rPr lang="en-US"/>
            <a:t>Patient communication</a:t>
          </a:r>
        </a:p>
      </dgm:t>
    </dgm:pt>
    <dgm:pt modelId="{A2538705-FDDD-47CC-97B0-2BBAADB44273}" type="parTrans" cxnId="{CB57B637-6F50-41B6-962A-7B758B247DE9}">
      <dgm:prSet/>
      <dgm:spPr/>
      <dgm:t>
        <a:bodyPr/>
        <a:lstStyle/>
        <a:p>
          <a:endParaRPr lang="en-US"/>
        </a:p>
      </dgm:t>
    </dgm:pt>
    <dgm:pt modelId="{72D3B2EF-7783-4478-A7D6-535BEA83AC29}" type="sibTrans" cxnId="{CB57B637-6F50-41B6-962A-7B758B247DE9}">
      <dgm:prSet/>
      <dgm:spPr/>
      <dgm:t>
        <a:bodyPr/>
        <a:lstStyle/>
        <a:p>
          <a:endParaRPr lang="en-US"/>
        </a:p>
      </dgm:t>
    </dgm:pt>
    <dgm:pt modelId="{28FB0A0B-1CB7-0643-9B87-360F3D88D7F7}" type="pres">
      <dgm:prSet presAssocID="{29078DA9-C40B-4B4E-8572-F4E0149938D4}" presName="linear" presStyleCnt="0">
        <dgm:presLayoutVars>
          <dgm:animLvl val="lvl"/>
          <dgm:resizeHandles val="exact"/>
        </dgm:presLayoutVars>
      </dgm:prSet>
      <dgm:spPr/>
    </dgm:pt>
    <dgm:pt modelId="{3E47AEEA-36F0-1B4A-AD10-EF02243BE448}" type="pres">
      <dgm:prSet presAssocID="{44538C7C-D0E4-4CE6-B3AA-6D66E5FEA4FB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F7C6EE32-64CF-EF46-8959-CE32FDF0C293}" type="pres">
      <dgm:prSet presAssocID="{80A95717-73E2-40DD-B33D-FCBACFBAC121}" presName="spacer" presStyleCnt="0"/>
      <dgm:spPr/>
    </dgm:pt>
    <dgm:pt modelId="{59A19D8A-F290-094B-A7BF-FAFDCFC0902B}" type="pres">
      <dgm:prSet presAssocID="{C32424CD-C852-4CAC-AD03-031867521455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D77A83A-0251-5840-B497-5DF11B8E492D}" type="pres">
      <dgm:prSet presAssocID="{30472DE2-B0C8-4C8A-82D0-247B459105CA}" presName="spacer" presStyleCnt="0"/>
      <dgm:spPr/>
    </dgm:pt>
    <dgm:pt modelId="{525DB3B2-CF34-F643-BB32-3A4B4A3F88D2}" type="pres">
      <dgm:prSet presAssocID="{F662C19F-31A5-44EC-BEE2-176508EA9828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CEB348B5-4E96-9243-9A7F-3BFF2CF939DB}" type="pres">
      <dgm:prSet presAssocID="{1C9F9E38-3B69-4462-B677-337DC0F9B001}" presName="spacer" presStyleCnt="0"/>
      <dgm:spPr/>
    </dgm:pt>
    <dgm:pt modelId="{EFF84B6F-AEBA-5D4E-8A20-C7B71E3BB852}" type="pres">
      <dgm:prSet presAssocID="{38D5DF80-267D-4FFE-ABA3-9B57CF7FDA9E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1E44527C-AF11-AF43-8D3B-3F0EBD47AB23}" type="pres">
      <dgm:prSet presAssocID="{39ABC564-47CD-42E6-A4CD-01E72DAF2E23}" presName="spacer" presStyleCnt="0"/>
      <dgm:spPr/>
    </dgm:pt>
    <dgm:pt modelId="{55BEDC1F-62E5-B841-9913-874F2A4DFD3F}" type="pres">
      <dgm:prSet presAssocID="{A33FDC72-FA4D-400C-A1E1-B39020BD1B24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CC3AA372-8B0B-6540-86C1-1C8EDD9AA81F}" type="pres">
      <dgm:prSet presAssocID="{BD73B9E7-DEAE-4DFC-BADB-856E056F0E25}" presName="spacer" presStyleCnt="0"/>
      <dgm:spPr/>
    </dgm:pt>
    <dgm:pt modelId="{765DFA3E-0A53-3B44-9C85-D79E914B48F0}" type="pres">
      <dgm:prSet presAssocID="{341C324F-B630-4783-8243-8C427952F666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52AD02A3-CB86-024D-B254-73B59172D003}" type="pres">
      <dgm:prSet presAssocID="{F8FD3CAF-F4E4-4ECF-BCF7-149780B90362}" presName="spacer" presStyleCnt="0"/>
      <dgm:spPr/>
    </dgm:pt>
    <dgm:pt modelId="{8976C2B1-0BE9-A243-AF50-9D1A6AB0364D}" type="pres">
      <dgm:prSet presAssocID="{C1C76521-646A-4179-BA02-664CFD00E2CE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8BEEBD06-6DC5-453B-8A03-DE73687BC814}" srcId="{29078DA9-C40B-4B4E-8572-F4E0149938D4}" destId="{C32424CD-C852-4CAC-AD03-031867521455}" srcOrd="1" destOrd="0" parTransId="{C3F43B3A-F287-4449-A944-F14854542A19}" sibTransId="{30472DE2-B0C8-4C8A-82D0-247B459105CA}"/>
    <dgm:cxn modelId="{33D52F14-960C-6749-9826-A7EB06F2ABD3}" type="presOf" srcId="{38D5DF80-267D-4FFE-ABA3-9B57CF7FDA9E}" destId="{EFF84B6F-AEBA-5D4E-8A20-C7B71E3BB852}" srcOrd="0" destOrd="0" presId="urn:microsoft.com/office/officeart/2005/8/layout/vList2"/>
    <dgm:cxn modelId="{9C145618-3F49-4D1B-AB42-6B4904FFDDF3}" srcId="{29078DA9-C40B-4B4E-8572-F4E0149938D4}" destId="{44538C7C-D0E4-4CE6-B3AA-6D66E5FEA4FB}" srcOrd="0" destOrd="0" parTransId="{50CB111B-23E2-414B-A571-7B48BE6E356F}" sibTransId="{80A95717-73E2-40DD-B33D-FCBACFBAC121}"/>
    <dgm:cxn modelId="{F07E4D24-87EF-479E-A476-044CA826E70F}" srcId="{29078DA9-C40B-4B4E-8572-F4E0149938D4}" destId="{A33FDC72-FA4D-400C-A1E1-B39020BD1B24}" srcOrd="4" destOrd="0" parTransId="{8FE3294B-9A1C-4C7F-BBE8-038BB8D4A818}" sibTransId="{BD73B9E7-DEAE-4DFC-BADB-856E056F0E25}"/>
    <dgm:cxn modelId="{CB57B637-6F50-41B6-962A-7B758B247DE9}" srcId="{29078DA9-C40B-4B4E-8572-F4E0149938D4}" destId="{C1C76521-646A-4179-BA02-664CFD00E2CE}" srcOrd="6" destOrd="0" parTransId="{A2538705-FDDD-47CC-97B0-2BBAADB44273}" sibTransId="{72D3B2EF-7783-4478-A7D6-535BEA83AC29}"/>
    <dgm:cxn modelId="{BC330642-AC63-E74D-8A3B-898A42DAC2C7}" type="presOf" srcId="{44538C7C-D0E4-4CE6-B3AA-6D66E5FEA4FB}" destId="{3E47AEEA-36F0-1B4A-AD10-EF02243BE448}" srcOrd="0" destOrd="0" presId="urn:microsoft.com/office/officeart/2005/8/layout/vList2"/>
    <dgm:cxn modelId="{A54FF064-783A-E948-93D6-B2C8D1CDDBFB}" type="presOf" srcId="{341C324F-B630-4783-8243-8C427952F666}" destId="{765DFA3E-0A53-3B44-9C85-D79E914B48F0}" srcOrd="0" destOrd="0" presId="urn:microsoft.com/office/officeart/2005/8/layout/vList2"/>
    <dgm:cxn modelId="{9EF7AE85-099A-CB45-A694-85AAEBF91893}" type="presOf" srcId="{29078DA9-C40B-4B4E-8572-F4E0149938D4}" destId="{28FB0A0B-1CB7-0643-9B87-360F3D88D7F7}" srcOrd="0" destOrd="0" presId="urn:microsoft.com/office/officeart/2005/8/layout/vList2"/>
    <dgm:cxn modelId="{13C85395-28A9-4308-A0E2-07A41D36F93B}" srcId="{29078DA9-C40B-4B4E-8572-F4E0149938D4}" destId="{F662C19F-31A5-44EC-BEE2-176508EA9828}" srcOrd="2" destOrd="0" parTransId="{2C17516D-F8A6-4EE1-94BC-2033A6008ECF}" sibTransId="{1C9F9E38-3B69-4462-B677-337DC0F9B001}"/>
    <dgm:cxn modelId="{ED5B1AA5-8244-E041-A8A3-DCE0DB94B697}" type="presOf" srcId="{A33FDC72-FA4D-400C-A1E1-B39020BD1B24}" destId="{55BEDC1F-62E5-B841-9913-874F2A4DFD3F}" srcOrd="0" destOrd="0" presId="urn:microsoft.com/office/officeart/2005/8/layout/vList2"/>
    <dgm:cxn modelId="{7EF0C7B3-EC73-D34D-B9CA-37B8D4A55A89}" type="presOf" srcId="{F662C19F-31A5-44EC-BEE2-176508EA9828}" destId="{525DB3B2-CF34-F643-BB32-3A4B4A3F88D2}" srcOrd="0" destOrd="0" presId="urn:microsoft.com/office/officeart/2005/8/layout/vList2"/>
    <dgm:cxn modelId="{DD066BD1-C034-C046-88A9-8105E7233ED0}" type="presOf" srcId="{C32424CD-C852-4CAC-AD03-031867521455}" destId="{59A19D8A-F290-094B-A7BF-FAFDCFC0902B}" srcOrd="0" destOrd="0" presId="urn:microsoft.com/office/officeart/2005/8/layout/vList2"/>
    <dgm:cxn modelId="{705841DE-DC22-EE4A-9678-B79F7DB1238E}" type="presOf" srcId="{C1C76521-646A-4179-BA02-664CFD00E2CE}" destId="{8976C2B1-0BE9-A243-AF50-9D1A6AB0364D}" srcOrd="0" destOrd="0" presId="urn:microsoft.com/office/officeart/2005/8/layout/vList2"/>
    <dgm:cxn modelId="{15BE24DF-9918-4358-ABDA-A4A6441F04ED}" srcId="{29078DA9-C40B-4B4E-8572-F4E0149938D4}" destId="{38D5DF80-267D-4FFE-ABA3-9B57CF7FDA9E}" srcOrd="3" destOrd="0" parTransId="{C7E6FD92-7FBA-4DCC-9EDC-4B0D4D975EF9}" sibTransId="{39ABC564-47CD-42E6-A4CD-01E72DAF2E23}"/>
    <dgm:cxn modelId="{706F9AF3-1BD6-48C6-8B83-2CA32A051EF8}" srcId="{29078DA9-C40B-4B4E-8572-F4E0149938D4}" destId="{341C324F-B630-4783-8243-8C427952F666}" srcOrd="5" destOrd="0" parTransId="{336A1468-A56D-4812-95B2-35F5AC932D64}" sibTransId="{F8FD3CAF-F4E4-4ECF-BCF7-149780B90362}"/>
    <dgm:cxn modelId="{EBEF02C6-5860-D248-BB51-A26C29672DB0}" type="presParOf" srcId="{28FB0A0B-1CB7-0643-9B87-360F3D88D7F7}" destId="{3E47AEEA-36F0-1B4A-AD10-EF02243BE448}" srcOrd="0" destOrd="0" presId="urn:microsoft.com/office/officeart/2005/8/layout/vList2"/>
    <dgm:cxn modelId="{95D5F21A-FF9D-6943-A452-8A7D3FE6E7ED}" type="presParOf" srcId="{28FB0A0B-1CB7-0643-9B87-360F3D88D7F7}" destId="{F7C6EE32-64CF-EF46-8959-CE32FDF0C293}" srcOrd="1" destOrd="0" presId="urn:microsoft.com/office/officeart/2005/8/layout/vList2"/>
    <dgm:cxn modelId="{FE9A96A5-8CDA-B543-A568-DF0EE4801623}" type="presParOf" srcId="{28FB0A0B-1CB7-0643-9B87-360F3D88D7F7}" destId="{59A19D8A-F290-094B-A7BF-FAFDCFC0902B}" srcOrd="2" destOrd="0" presId="urn:microsoft.com/office/officeart/2005/8/layout/vList2"/>
    <dgm:cxn modelId="{7E68CA62-ECCE-D84E-8019-B330F892B329}" type="presParOf" srcId="{28FB0A0B-1CB7-0643-9B87-360F3D88D7F7}" destId="{CD77A83A-0251-5840-B497-5DF11B8E492D}" srcOrd="3" destOrd="0" presId="urn:microsoft.com/office/officeart/2005/8/layout/vList2"/>
    <dgm:cxn modelId="{9FDF5357-FB91-F94E-970A-404F0F5E4337}" type="presParOf" srcId="{28FB0A0B-1CB7-0643-9B87-360F3D88D7F7}" destId="{525DB3B2-CF34-F643-BB32-3A4B4A3F88D2}" srcOrd="4" destOrd="0" presId="urn:microsoft.com/office/officeart/2005/8/layout/vList2"/>
    <dgm:cxn modelId="{05610A1A-713D-C34C-A5B1-F7297D96F446}" type="presParOf" srcId="{28FB0A0B-1CB7-0643-9B87-360F3D88D7F7}" destId="{CEB348B5-4E96-9243-9A7F-3BFF2CF939DB}" srcOrd="5" destOrd="0" presId="urn:microsoft.com/office/officeart/2005/8/layout/vList2"/>
    <dgm:cxn modelId="{F0C81204-4622-1C40-BB3D-7A7040DA5A8A}" type="presParOf" srcId="{28FB0A0B-1CB7-0643-9B87-360F3D88D7F7}" destId="{EFF84B6F-AEBA-5D4E-8A20-C7B71E3BB852}" srcOrd="6" destOrd="0" presId="urn:microsoft.com/office/officeart/2005/8/layout/vList2"/>
    <dgm:cxn modelId="{4F9B3670-5DD3-6A4B-92FA-600FD3F2EA5F}" type="presParOf" srcId="{28FB0A0B-1CB7-0643-9B87-360F3D88D7F7}" destId="{1E44527C-AF11-AF43-8D3B-3F0EBD47AB23}" srcOrd="7" destOrd="0" presId="urn:microsoft.com/office/officeart/2005/8/layout/vList2"/>
    <dgm:cxn modelId="{72DE96C5-683A-6848-B60C-A553BDAF7AF8}" type="presParOf" srcId="{28FB0A0B-1CB7-0643-9B87-360F3D88D7F7}" destId="{55BEDC1F-62E5-B841-9913-874F2A4DFD3F}" srcOrd="8" destOrd="0" presId="urn:microsoft.com/office/officeart/2005/8/layout/vList2"/>
    <dgm:cxn modelId="{E4B59C08-5A4D-B547-BE71-5E8F417D7133}" type="presParOf" srcId="{28FB0A0B-1CB7-0643-9B87-360F3D88D7F7}" destId="{CC3AA372-8B0B-6540-86C1-1C8EDD9AA81F}" srcOrd="9" destOrd="0" presId="urn:microsoft.com/office/officeart/2005/8/layout/vList2"/>
    <dgm:cxn modelId="{E7BE6E21-78EC-234C-A641-1180D7730CF0}" type="presParOf" srcId="{28FB0A0B-1CB7-0643-9B87-360F3D88D7F7}" destId="{765DFA3E-0A53-3B44-9C85-D79E914B48F0}" srcOrd="10" destOrd="0" presId="urn:microsoft.com/office/officeart/2005/8/layout/vList2"/>
    <dgm:cxn modelId="{FF43EA21-3AD4-5E49-B925-C6A8072D1712}" type="presParOf" srcId="{28FB0A0B-1CB7-0643-9B87-360F3D88D7F7}" destId="{52AD02A3-CB86-024D-B254-73B59172D003}" srcOrd="11" destOrd="0" presId="urn:microsoft.com/office/officeart/2005/8/layout/vList2"/>
    <dgm:cxn modelId="{6C9C21D1-7ED6-3448-A832-10997B36E445}" type="presParOf" srcId="{28FB0A0B-1CB7-0643-9B87-360F3D88D7F7}" destId="{8976C2B1-0BE9-A243-AF50-9D1A6AB0364D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A8D5CC9-A24B-4BBA-A2D0-2A8707A7A4D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59B3E004-CBFC-4495-92EA-94A4801FF488}">
      <dgm:prSet/>
      <dgm:spPr/>
      <dgm:t>
        <a:bodyPr/>
        <a:lstStyle/>
        <a:p>
          <a:r>
            <a:rPr lang="en-US"/>
            <a:t>Respiratory Shielding</a:t>
          </a:r>
        </a:p>
      </dgm:t>
    </dgm:pt>
    <dgm:pt modelId="{19753219-B932-4274-97D0-FD242BC0443D}" type="parTrans" cxnId="{285B9565-3331-4592-805E-834BEACA3912}">
      <dgm:prSet/>
      <dgm:spPr/>
      <dgm:t>
        <a:bodyPr/>
        <a:lstStyle/>
        <a:p>
          <a:endParaRPr lang="en-US"/>
        </a:p>
      </dgm:t>
    </dgm:pt>
    <dgm:pt modelId="{BEC5AA4A-3FFD-481A-94C0-7C2A454DA223}" type="sibTrans" cxnId="{285B9565-3331-4592-805E-834BEACA3912}">
      <dgm:prSet/>
      <dgm:spPr/>
      <dgm:t>
        <a:bodyPr/>
        <a:lstStyle/>
        <a:p>
          <a:endParaRPr lang="en-US"/>
        </a:p>
      </dgm:t>
    </dgm:pt>
    <dgm:pt modelId="{6C68A2D4-01B0-47E0-B9B0-95364EA665E9}">
      <dgm:prSet/>
      <dgm:spPr/>
      <dgm:t>
        <a:bodyPr/>
        <a:lstStyle/>
        <a:p>
          <a:r>
            <a:rPr lang="en-US"/>
            <a:t>Diabetes- High HbA1c- others</a:t>
          </a:r>
        </a:p>
      </dgm:t>
    </dgm:pt>
    <dgm:pt modelId="{959D4DF3-AA8A-4DE7-91DD-4CD99C1BA435}" type="parTrans" cxnId="{55B4F334-7B14-4582-B0B1-F0341DCC1FBB}">
      <dgm:prSet/>
      <dgm:spPr/>
      <dgm:t>
        <a:bodyPr/>
        <a:lstStyle/>
        <a:p>
          <a:endParaRPr lang="en-US"/>
        </a:p>
      </dgm:t>
    </dgm:pt>
    <dgm:pt modelId="{A2486A88-A1A0-4D65-B473-D4BAFC71E4C2}" type="sibTrans" cxnId="{55B4F334-7B14-4582-B0B1-F0341DCC1FBB}">
      <dgm:prSet/>
      <dgm:spPr/>
      <dgm:t>
        <a:bodyPr/>
        <a:lstStyle/>
        <a:p>
          <a:endParaRPr lang="en-US"/>
        </a:p>
      </dgm:t>
    </dgm:pt>
    <dgm:pt modelId="{A70F66B8-02D3-4C5B-A720-4BF134306121}">
      <dgm:prSet/>
      <dgm:spPr/>
      <dgm:t>
        <a:bodyPr/>
        <a:lstStyle/>
        <a:p>
          <a:r>
            <a:rPr lang="en-US"/>
            <a:t>CKD 4-5</a:t>
          </a:r>
        </a:p>
      </dgm:t>
    </dgm:pt>
    <dgm:pt modelId="{50497B3F-C907-40F6-937B-E6F0C5FFF966}" type="parTrans" cxnId="{C16B513C-4B0E-410E-9B01-E7CC5B192A06}">
      <dgm:prSet/>
      <dgm:spPr/>
      <dgm:t>
        <a:bodyPr/>
        <a:lstStyle/>
        <a:p>
          <a:endParaRPr lang="en-US"/>
        </a:p>
      </dgm:t>
    </dgm:pt>
    <dgm:pt modelId="{37AE3AA2-4A93-493A-BD81-CD600258BF0C}" type="sibTrans" cxnId="{C16B513C-4B0E-410E-9B01-E7CC5B192A06}">
      <dgm:prSet/>
      <dgm:spPr/>
      <dgm:t>
        <a:bodyPr/>
        <a:lstStyle/>
        <a:p>
          <a:endParaRPr lang="en-US"/>
        </a:p>
      </dgm:t>
    </dgm:pt>
    <dgm:pt modelId="{80E0CC74-D18C-4080-B28C-2E0734BF4EB9}">
      <dgm:prSet/>
      <dgm:spPr/>
      <dgm:t>
        <a:bodyPr/>
        <a:lstStyle/>
        <a:p>
          <a:r>
            <a:rPr lang="en-US"/>
            <a:t>Heart failure</a:t>
          </a:r>
        </a:p>
      </dgm:t>
    </dgm:pt>
    <dgm:pt modelId="{70A20836-BBCF-4923-9578-FFBF9E8C5702}" type="parTrans" cxnId="{9CF0A2E7-31E4-4DBB-AE6D-6DBC2E033611}">
      <dgm:prSet/>
      <dgm:spPr/>
      <dgm:t>
        <a:bodyPr/>
        <a:lstStyle/>
        <a:p>
          <a:endParaRPr lang="en-US"/>
        </a:p>
      </dgm:t>
    </dgm:pt>
    <dgm:pt modelId="{50B54C3D-FB53-4DB4-ADA2-C0D5C50E430C}" type="sibTrans" cxnId="{9CF0A2E7-31E4-4DBB-AE6D-6DBC2E033611}">
      <dgm:prSet/>
      <dgm:spPr/>
      <dgm:t>
        <a:bodyPr/>
        <a:lstStyle/>
        <a:p>
          <a:endParaRPr lang="en-US"/>
        </a:p>
      </dgm:t>
    </dgm:pt>
    <dgm:pt modelId="{8B281424-5E6A-4EC9-9764-C5ABB9F0BEBF}">
      <dgm:prSet/>
      <dgm:spPr/>
      <dgm:t>
        <a:bodyPr/>
        <a:lstStyle/>
        <a:p>
          <a:r>
            <a:rPr lang="en-US"/>
            <a:t>Dementia</a:t>
          </a:r>
        </a:p>
      </dgm:t>
    </dgm:pt>
    <dgm:pt modelId="{A20E41FA-126F-45FD-90DB-0590A47143CC}" type="parTrans" cxnId="{3FC435DB-68F8-4970-AA57-DCB9358F4238}">
      <dgm:prSet/>
      <dgm:spPr/>
      <dgm:t>
        <a:bodyPr/>
        <a:lstStyle/>
        <a:p>
          <a:endParaRPr lang="en-US"/>
        </a:p>
      </dgm:t>
    </dgm:pt>
    <dgm:pt modelId="{D45D7133-8910-4239-987E-9115F04ED11B}" type="sibTrans" cxnId="{3FC435DB-68F8-4970-AA57-DCB9358F4238}">
      <dgm:prSet/>
      <dgm:spPr/>
      <dgm:t>
        <a:bodyPr/>
        <a:lstStyle/>
        <a:p>
          <a:endParaRPr lang="en-US"/>
        </a:p>
      </dgm:t>
    </dgm:pt>
    <dgm:pt modelId="{A4926C3D-C7FB-4DD2-B344-27F098FC73FA}">
      <dgm:prSet/>
      <dgm:spPr/>
      <dgm:t>
        <a:bodyPr/>
        <a:lstStyle/>
        <a:p>
          <a:r>
            <a:rPr lang="en-US"/>
            <a:t>Other frail or priority patients</a:t>
          </a:r>
        </a:p>
      </dgm:t>
    </dgm:pt>
    <dgm:pt modelId="{F9442A2C-04E0-47BD-92EA-1C792B0B4756}" type="parTrans" cxnId="{F77DFC7B-2926-435D-AF3D-27CF4A12787C}">
      <dgm:prSet/>
      <dgm:spPr/>
      <dgm:t>
        <a:bodyPr/>
        <a:lstStyle/>
        <a:p>
          <a:endParaRPr lang="en-US"/>
        </a:p>
      </dgm:t>
    </dgm:pt>
    <dgm:pt modelId="{CBE345D3-B714-4475-B9A1-62E67AA3B484}" type="sibTrans" cxnId="{F77DFC7B-2926-435D-AF3D-27CF4A12787C}">
      <dgm:prSet/>
      <dgm:spPr/>
      <dgm:t>
        <a:bodyPr/>
        <a:lstStyle/>
        <a:p>
          <a:endParaRPr lang="en-US"/>
        </a:p>
      </dgm:t>
    </dgm:pt>
    <dgm:pt modelId="{AEFD8D13-7768-8546-92DB-5EFEA842558C}" type="pres">
      <dgm:prSet presAssocID="{2A8D5CC9-A24B-4BBA-A2D0-2A8707A7A4D5}" presName="vert0" presStyleCnt="0">
        <dgm:presLayoutVars>
          <dgm:dir/>
          <dgm:animOne val="branch"/>
          <dgm:animLvl val="lvl"/>
        </dgm:presLayoutVars>
      </dgm:prSet>
      <dgm:spPr/>
    </dgm:pt>
    <dgm:pt modelId="{EE8F214D-A1AB-F34A-8BCA-043F6F2138C4}" type="pres">
      <dgm:prSet presAssocID="{59B3E004-CBFC-4495-92EA-94A4801FF488}" presName="thickLine" presStyleLbl="alignNode1" presStyleIdx="0" presStyleCnt="6"/>
      <dgm:spPr/>
    </dgm:pt>
    <dgm:pt modelId="{8338EA9E-C1A5-8D4F-919E-481E2D4187C7}" type="pres">
      <dgm:prSet presAssocID="{59B3E004-CBFC-4495-92EA-94A4801FF488}" presName="horz1" presStyleCnt="0"/>
      <dgm:spPr/>
    </dgm:pt>
    <dgm:pt modelId="{493C3D9A-49A4-874C-BD5D-6EB09157ED96}" type="pres">
      <dgm:prSet presAssocID="{59B3E004-CBFC-4495-92EA-94A4801FF488}" presName="tx1" presStyleLbl="revTx" presStyleIdx="0" presStyleCnt="6"/>
      <dgm:spPr/>
    </dgm:pt>
    <dgm:pt modelId="{14220328-0F89-4745-8286-7E994CC1C8F0}" type="pres">
      <dgm:prSet presAssocID="{59B3E004-CBFC-4495-92EA-94A4801FF488}" presName="vert1" presStyleCnt="0"/>
      <dgm:spPr/>
    </dgm:pt>
    <dgm:pt modelId="{CA159A01-5704-6241-9F5A-8492244AC4BF}" type="pres">
      <dgm:prSet presAssocID="{6C68A2D4-01B0-47E0-B9B0-95364EA665E9}" presName="thickLine" presStyleLbl="alignNode1" presStyleIdx="1" presStyleCnt="6"/>
      <dgm:spPr/>
    </dgm:pt>
    <dgm:pt modelId="{D2F96E4F-B10A-194E-BFE5-B5238FB27290}" type="pres">
      <dgm:prSet presAssocID="{6C68A2D4-01B0-47E0-B9B0-95364EA665E9}" presName="horz1" presStyleCnt="0"/>
      <dgm:spPr/>
    </dgm:pt>
    <dgm:pt modelId="{EF614C8A-ABFA-6249-B531-6F0892F146CC}" type="pres">
      <dgm:prSet presAssocID="{6C68A2D4-01B0-47E0-B9B0-95364EA665E9}" presName="tx1" presStyleLbl="revTx" presStyleIdx="1" presStyleCnt="6"/>
      <dgm:spPr/>
    </dgm:pt>
    <dgm:pt modelId="{58EE96D4-5E4E-2A40-BAED-061C33CB4B1F}" type="pres">
      <dgm:prSet presAssocID="{6C68A2D4-01B0-47E0-B9B0-95364EA665E9}" presName="vert1" presStyleCnt="0"/>
      <dgm:spPr/>
    </dgm:pt>
    <dgm:pt modelId="{71908F0E-B1AE-BC4A-A085-09FCE0DC8D89}" type="pres">
      <dgm:prSet presAssocID="{A70F66B8-02D3-4C5B-A720-4BF134306121}" presName="thickLine" presStyleLbl="alignNode1" presStyleIdx="2" presStyleCnt="6"/>
      <dgm:spPr/>
    </dgm:pt>
    <dgm:pt modelId="{FEB4D3A5-2D4F-6E48-84F6-219F47A63094}" type="pres">
      <dgm:prSet presAssocID="{A70F66B8-02D3-4C5B-A720-4BF134306121}" presName="horz1" presStyleCnt="0"/>
      <dgm:spPr/>
    </dgm:pt>
    <dgm:pt modelId="{93D5B44A-597A-A14F-A66D-CD414175DAB4}" type="pres">
      <dgm:prSet presAssocID="{A70F66B8-02D3-4C5B-A720-4BF134306121}" presName="tx1" presStyleLbl="revTx" presStyleIdx="2" presStyleCnt="6"/>
      <dgm:spPr/>
    </dgm:pt>
    <dgm:pt modelId="{43263422-E153-BB43-8072-DED9BC3574B1}" type="pres">
      <dgm:prSet presAssocID="{A70F66B8-02D3-4C5B-A720-4BF134306121}" presName="vert1" presStyleCnt="0"/>
      <dgm:spPr/>
    </dgm:pt>
    <dgm:pt modelId="{2FC7F2AA-56D9-7841-AD6C-2C5C104355D2}" type="pres">
      <dgm:prSet presAssocID="{80E0CC74-D18C-4080-B28C-2E0734BF4EB9}" presName="thickLine" presStyleLbl="alignNode1" presStyleIdx="3" presStyleCnt="6"/>
      <dgm:spPr/>
    </dgm:pt>
    <dgm:pt modelId="{887331B6-CCE5-0D45-AE43-CFB67B751C5A}" type="pres">
      <dgm:prSet presAssocID="{80E0CC74-D18C-4080-B28C-2E0734BF4EB9}" presName="horz1" presStyleCnt="0"/>
      <dgm:spPr/>
    </dgm:pt>
    <dgm:pt modelId="{17131598-3E1F-9F41-90F9-8C3CA225AB0C}" type="pres">
      <dgm:prSet presAssocID="{80E0CC74-D18C-4080-B28C-2E0734BF4EB9}" presName="tx1" presStyleLbl="revTx" presStyleIdx="3" presStyleCnt="6"/>
      <dgm:spPr/>
    </dgm:pt>
    <dgm:pt modelId="{C39E08E9-D8AB-8449-BBEC-E8A643519D46}" type="pres">
      <dgm:prSet presAssocID="{80E0CC74-D18C-4080-B28C-2E0734BF4EB9}" presName="vert1" presStyleCnt="0"/>
      <dgm:spPr/>
    </dgm:pt>
    <dgm:pt modelId="{C8BDC858-7FB8-5143-A7AC-52FB878BABE8}" type="pres">
      <dgm:prSet presAssocID="{8B281424-5E6A-4EC9-9764-C5ABB9F0BEBF}" presName="thickLine" presStyleLbl="alignNode1" presStyleIdx="4" presStyleCnt="6"/>
      <dgm:spPr/>
    </dgm:pt>
    <dgm:pt modelId="{B7304D6D-C9D3-FA47-A6EB-9B2E11ECCCB6}" type="pres">
      <dgm:prSet presAssocID="{8B281424-5E6A-4EC9-9764-C5ABB9F0BEBF}" presName="horz1" presStyleCnt="0"/>
      <dgm:spPr/>
    </dgm:pt>
    <dgm:pt modelId="{475F9426-ED68-7341-8EE5-B54E26F7E639}" type="pres">
      <dgm:prSet presAssocID="{8B281424-5E6A-4EC9-9764-C5ABB9F0BEBF}" presName="tx1" presStyleLbl="revTx" presStyleIdx="4" presStyleCnt="6"/>
      <dgm:spPr/>
    </dgm:pt>
    <dgm:pt modelId="{F1C3141E-9B36-E048-992E-50B537AA4971}" type="pres">
      <dgm:prSet presAssocID="{8B281424-5E6A-4EC9-9764-C5ABB9F0BEBF}" presName="vert1" presStyleCnt="0"/>
      <dgm:spPr/>
    </dgm:pt>
    <dgm:pt modelId="{8FE4EC7E-F091-7F4C-9AEE-7B4E09DDE397}" type="pres">
      <dgm:prSet presAssocID="{A4926C3D-C7FB-4DD2-B344-27F098FC73FA}" presName="thickLine" presStyleLbl="alignNode1" presStyleIdx="5" presStyleCnt="6"/>
      <dgm:spPr/>
    </dgm:pt>
    <dgm:pt modelId="{B14E17B1-7389-0545-878B-EAE38642B4DA}" type="pres">
      <dgm:prSet presAssocID="{A4926C3D-C7FB-4DD2-B344-27F098FC73FA}" presName="horz1" presStyleCnt="0"/>
      <dgm:spPr/>
    </dgm:pt>
    <dgm:pt modelId="{EA39CE4B-466A-1C45-9309-0C6703AD3F02}" type="pres">
      <dgm:prSet presAssocID="{A4926C3D-C7FB-4DD2-B344-27F098FC73FA}" presName="tx1" presStyleLbl="revTx" presStyleIdx="5" presStyleCnt="6"/>
      <dgm:spPr/>
    </dgm:pt>
    <dgm:pt modelId="{74BEB7B3-68C7-394D-83A8-4582D28F1100}" type="pres">
      <dgm:prSet presAssocID="{A4926C3D-C7FB-4DD2-B344-27F098FC73FA}" presName="vert1" presStyleCnt="0"/>
      <dgm:spPr/>
    </dgm:pt>
  </dgm:ptLst>
  <dgm:cxnLst>
    <dgm:cxn modelId="{F2859E30-DBD5-F441-8A5C-3F44055DF39B}" type="presOf" srcId="{A70F66B8-02D3-4C5B-A720-4BF134306121}" destId="{93D5B44A-597A-A14F-A66D-CD414175DAB4}" srcOrd="0" destOrd="0" presId="urn:microsoft.com/office/officeart/2008/layout/LinedList"/>
    <dgm:cxn modelId="{7FF6D833-AD76-0343-B250-EA4CC4C04763}" type="presOf" srcId="{6C68A2D4-01B0-47E0-B9B0-95364EA665E9}" destId="{EF614C8A-ABFA-6249-B531-6F0892F146CC}" srcOrd="0" destOrd="0" presId="urn:microsoft.com/office/officeart/2008/layout/LinedList"/>
    <dgm:cxn modelId="{55B4F334-7B14-4582-B0B1-F0341DCC1FBB}" srcId="{2A8D5CC9-A24B-4BBA-A2D0-2A8707A7A4D5}" destId="{6C68A2D4-01B0-47E0-B9B0-95364EA665E9}" srcOrd="1" destOrd="0" parTransId="{959D4DF3-AA8A-4DE7-91DD-4CD99C1BA435}" sibTransId="{A2486A88-A1A0-4D65-B473-D4BAFC71E4C2}"/>
    <dgm:cxn modelId="{C16B513C-4B0E-410E-9B01-E7CC5B192A06}" srcId="{2A8D5CC9-A24B-4BBA-A2D0-2A8707A7A4D5}" destId="{A70F66B8-02D3-4C5B-A720-4BF134306121}" srcOrd="2" destOrd="0" parTransId="{50497B3F-C907-40F6-937B-E6F0C5FFF966}" sibTransId="{37AE3AA2-4A93-493A-BD81-CD600258BF0C}"/>
    <dgm:cxn modelId="{185AB340-0CB1-2A4B-A247-EBBB35CB0187}" type="presOf" srcId="{A4926C3D-C7FB-4DD2-B344-27F098FC73FA}" destId="{EA39CE4B-466A-1C45-9309-0C6703AD3F02}" srcOrd="0" destOrd="0" presId="urn:microsoft.com/office/officeart/2008/layout/LinedList"/>
    <dgm:cxn modelId="{ECD5A241-D91B-6B4C-9DF6-390A74B75F1B}" type="presOf" srcId="{80E0CC74-D18C-4080-B28C-2E0734BF4EB9}" destId="{17131598-3E1F-9F41-90F9-8C3CA225AB0C}" srcOrd="0" destOrd="0" presId="urn:microsoft.com/office/officeart/2008/layout/LinedList"/>
    <dgm:cxn modelId="{2968B945-8693-8E48-B707-7FE5AFBB9413}" type="presOf" srcId="{2A8D5CC9-A24B-4BBA-A2D0-2A8707A7A4D5}" destId="{AEFD8D13-7768-8546-92DB-5EFEA842558C}" srcOrd="0" destOrd="0" presId="urn:microsoft.com/office/officeart/2008/layout/LinedList"/>
    <dgm:cxn modelId="{285B9565-3331-4592-805E-834BEACA3912}" srcId="{2A8D5CC9-A24B-4BBA-A2D0-2A8707A7A4D5}" destId="{59B3E004-CBFC-4495-92EA-94A4801FF488}" srcOrd="0" destOrd="0" parTransId="{19753219-B932-4274-97D0-FD242BC0443D}" sibTransId="{BEC5AA4A-3FFD-481A-94C0-7C2A454DA223}"/>
    <dgm:cxn modelId="{F77DFC7B-2926-435D-AF3D-27CF4A12787C}" srcId="{2A8D5CC9-A24B-4BBA-A2D0-2A8707A7A4D5}" destId="{A4926C3D-C7FB-4DD2-B344-27F098FC73FA}" srcOrd="5" destOrd="0" parTransId="{F9442A2C-04E0-47BD-92EA-1C792B0B4756}" sibTransId="{CBE345D3-B714-4475-B9A1-62E67AA3B484}"/>
    <dgm:cxn modelId="{3FC435DB-68F8-4970-AA57-DCB9358F4238}" srcId="{2A8D5CC9-A24B-4BBA-A2D0-2A8707A7A4D5}" destId="{8B281424-5E6A-4EC9-9764-C5ABB9F0BEBF}" srcOrd="4" destOrd="0" parTransId="{A20E41FA-126F-45FD-90DB-0590A47143CC}" sibTransId="{D45D7133-8910-4239-987E-9115F04ED11B}"/>
    <dgm:cxn modelId="{85B9CBDD-05D3-2743-8EF7-B8D1E5E39D33}" type="presOf" srcId="{59B3E004-CBFC-4495-92EA-94A4801FF488}" destId="{493C3D9A-49A4-874C-BD5D-6EB09157ED96}" srcOrd="0" destOrd="0" presId="urn:microsoft.com/office/officeart/2008/layout/LinedList"/>
    <dgm:cxn modelId="{9CF0A2E7-31E4-4DBB-AE6D-6DBC2E033611}" srcId="{2A8D5CC9-A24B-4BBA-A2D0-2A8707A7A4D5}" destId="{80E0CC74-D18C-4080-B28C-2E0734BF4EB9}" srcOrd="3" destOrd="0" parTransId="{70A20836-BBCF-4923-9578-FFBF9E8C5702}" sibTransId="{50B54C3D-FB53-4DB4-ADA2-C0D5C50E430C}"/>
    <dgm:cxn modelId="{174F37F4-76B9-1247-BC30-4B9340B3AB38}" type="presOf" srcId="{8B281424-5E6A-4EC9-9764-C5ABB9F0BEBF}" destId="{475F9426-ED68-7341-8EE5-B54E26F7E639}" srcOrd="0" destOrd="0" presId="urn:microsoft.com/office/officeart/2008/layout/LinedList"/>
    <dgm:cxn modelId="{20320DA1-6B5B-E34E-9D63-9C4102FC7ED9}" type="presParOf" srcId="{AEFD8D13-7768-8546-92DB-5EFEA842558C}" destId="{EE8F214D-A1AB-F34A-8BCA-043F6F2138C4}" srcOrd="0" destOrd="0" presId="urn:microsoft.com/office/officeart/2008/layout/LinedList"/>
    <dgm:cxn modelId="{6F507FEF-36D5-FE44-B54C-EF71814BB1CA}" type="presParOf" srcId="{AEFD8D13-7768-8546-92DB-5EFEA842558C}" destId="{8338EA9E-C1A5-8D4F-919E-481E2D4187C7}" srcOrd="1" destOrd="0" presId="urn:microsoft.com/office/officeart/2008/layout/LinedList"/>
    <dgm:cxn modelId="{21871562-6125-174F-9D17-CABB3707DE96}" type="presParOf" srcId="{8338EA9E-C1A5-8D4F-919E-481E2D4187C7}" destId="{493C3D9A-49A4-874C-BD5D-6EB09157ED96}" srcOrd="0" destOrd="0" presId="urn:microsoft.com/office/officeart/2008/layout/LinedList"/>
    <dgm:cxn modelId="{0703FE4D-2BA0-E34E-88FA-727970BA4441}" type="presParOf" srcId="{8338EA9E-C1A5-8D4F-919E-481E2D4187C7}" destId="{14220328-0F89-4745-8286-7E994CC1C8F0}" srcOrd="1" destOrd="0" presId="urn:microsoft.com/office/officeart/2008/layout/LinedList"/>
    <dgm:cxn modelId="{CB811760-76BA-AB41-97AE-6D98B5AB3C9A}" type="presParOf" srcId="{AEFD8D13-7768-8546-92DB-5EFEA842558C}" destId="{CA159A01-5704-6241-9F5A-8492244AC4BF}" srcOrd="2" destOrd="0" presId="urn:microsoft.com/office/officeart/2008/layout/LinedList"/>
    <dgm:cxn modelId="{47FB700F-424F-0747-9CAF-DF13B3E6FA17}" type="presParOf" srcId="{AEFD8D13-7768-8546-92DB-5EFEA842558C}" destId="{D2F96E4F-B10A-194E-BFE5-B5238FB27290}" srcOrd="3" destOrd="0" presId="urn:microsoft.com/office/officeart/2008/layout/LinedList"/>
    <dgm:cxn modelId="{42A9ED6D-D604-FF4E-8544-8F884F37853B}" type="presParOf" srcId="{D2F96E4F-B10A-194E-BFE5-B5238FB27290}" destId="{EF614C8A-ABFA-6249-B531-6F0892F146CC}" srcOrd="0" destOrd="0" presId="urn:microsoft.com/office/officeart/2008/layout/LinedList"/>
    <dgm:cxn modelId="{1EB1F042-8FD5-CC44-8BA5-64DDE4DB8B44}" type="presParOf" srcId="{D2F96E4F-B10A-194E-BFE5-B5238FB27290}" destId="{58EE96D4-5E4E-2A40-BAED-061C33CB4B1F}" srcOrd="1" destOrd="0" presId="urn:microsoft.com/office/officeart/2008/layout/LinedList"/>
    <dgm:cxn modelId="{179C29F1-BC3E-8249-A415-55B06578D5D0}" type="presParOf" srcId="{AEFD8D13-7768-8546-92DB-5EFEA842558C}" destId="{71908F0E-B1AE-BC4A-A085-09FCE0DC8D89}" srcOrd="4" destOrd="0" presId="urn:microsoft.com/office/officeart/2008/layout/LinedList"/>
    <dgm:cxn modelId="{6E82861C-6779-9B41-90F1-AEEABF0C6DD7}" type="presParOf" srcId="{AEFD8D13-7768-8546-92DB-5EFEA842558C}" destId="{FEB4D3A5-2D4F-6E48-84F6-219F47A63094}" srcOrd="5" destOrd="0" presId="urn:microsoft.com/office/officeart/2008/layout/LinedList"/>
    <dgm:cxn modelId="{0B2D0AC1-4987-274F-A190-B3E8BAAF72AC}" type="presParOf" srcId="{FEB4D3A5-2D4F-6E48-84F6-219F47A63094}" destId="{93D5B44A-597A-A14F-A66D-CD414175DAB4}" srcOrd="0" destOrd="0" presId="urn:microsoft.com/office/officeart/2008/layout/LinedList"/>
    <dgm:cxn modelId="{D211F0E8-2D6C-E646-BAC7-DA3BFA974BF0}" type="presParOf" srcId="{FEB4D3A5-2D4F-6E48-84F6-219F47A63094}" destId="{43263422-E153-BB43-8072-DED9BC3574B1}" srcOrd="1" destOrd="0" presId="urn:microsoft.com/office/officeart/2008/layout/LinedList"/>
    <dgm:cxn modelId="{FC7AEBF3-FE88-3642-9FF7-1554D072AB43}" type="presParOf" srcId="{AEFD8D13-7768-8546-92DB-5EFEA842558C}" destId="{2FC7F2AA-56D9-7841-AD6C-2C5C104355D2}" srcOrd="6" destOrd="0" presId="urn:microsoft.com/office/officeart/2008/layout/LinedList"/>
    <dgm:cxn modelId="{2EF112F8-EBC1-6B4F-8456-C0CCA07FDBA5}" type="presParOf" srcId="{AEFD8D13-7768-8546-92DB-5EFEA842558C}" destId="{887331B6-CCE5-0D45-AE43-CFB67B751C5A}" srcOrd="7" destOrd="0" presId="urn:microsoft.com/office/officeart/2008/layout/LinedList"/>
    <dgm:cxn modelId="{3796EF8B-5CCE-2D44-AADB-903A7D3E4964}" type="presParOf" srcId="{887331B6-CCE5-0D45-AE43-CFB67B751C5A}" destId="{17131598-3E1F-9F41-90F9-8C3CA225AB0C}" srcOrd="0" destOrd="0" presId="urn:microsoft.com/office/officeart/2008/layout/LinedList"/>
    <dgm:cxn modelId="{6D19863F-9BB7-9748-A183-502FE808E9BB}" type="presParOf" srcId="{887331B6-CCE5-0D45-AE43-CFB67B751C5A}" destId="{C39E08E9-D8AB-8449-BBEC-E8A643519D46}" srcOrd="1" destOrd="0" presId="urn:microsoft.com/office/officeart/2008/layout/LinedList"/>
    <dgm:cxn modelId="{A1E2819D-EF67-9445-A0D7-5AA34DD5BB71}" type="presParOf" srcId="{AEFD8D13-7768-8546-92DB-5EFEA842558C}" destId="{C8BDC858-7FB8-5143-A7AC-52FB878BABE8}" srcOrd="8" destOrd="0" presId="urn:microsoft.com/office/officeart/2008/layout/LinedList"/>
    <dgm:cxn modelId="{BAB56443-1CE1-864D-985D-C12920C07199}" type="presParOf" srcId="{AEFD8D13-7768-8546-92DB-5EFEA842558C}" destId="{B7304D6D-C9D3-FA47-A6EB-9B2E11ECCCB6}" srcOrd="9" destOrd="0" presId="urn:microsoft.com/office/officeart/2008/layout/LinedList"/>
    <dgm:cxn modelId="{17A9C5AB-F566-A04D-8855-B1185B365E51}" type="presParOf" srcId="{B7304D6D-C9D3-FA47-A6EB-9B2E11ECCCB6}" destId="{475F9426-ED68-7341-8EE5-B54E26F7E639}" srcOrd="0" destOrd="0" presId="urn:microsoft.com/office/officeart/2008/layout/LinedList"/>
    <dgm:cxn modelId="{F3311E43-8D95-2346-B0D6-5BF91CB5A477}" type="presParOf" srcId="{B7304D6D-C9D3-FA47-A6EB-9B2E11ECCCB6}" destId="{F1C3141E-9B36-E048-992E-50B537AA4971}" srcOrd="1" destOrd="0" presId="urn:microsoft.com/office/officeart/2008/layout/LinedList"/>
    <dgm:cxn modelId="{55CC665E-A6E2-8A41-95E8-0F62D35FE0D0}" type="presParOf" srcId="{AEFD8D13-7768-8546-92DB-5EFEA842558C}" destId="{8FE4EC7E-F091-7F4C-9AEE-7B4E09DDE397}" srcOrd="10" destOrd="0" presId="urn:microsoft.com/office/officeart/2008/layout/LinedList"/>
    <dgm:cxn modelId="{2AFC17B1-0087-E443-9788-A944A826BD86}" type="presParOf" srcId="{AEFD8D13-7768-8546-92DB-5EFEA842558C}" destId="{B14E17B1-7389-0545-878B-EAE38642B4DA}" srcOrd="11" destOrd="0" presId="urn:microsoft.com/office/officeart/2008/layout/LinedList"/>
    <dgm:cxn modelId="{2A54A4DF-4BA2-AD4D-A050-6973D1F28BA9}" type="presParOf" srcId="{B14E17B1-7389-0545-878B-EAE38642B4DA}" destId="{EA39CE4B-466A-1C45-9309-0C6703AD3F02}" srcOrd="0" destOrd="0" presId="urn:microsoft.com/office/officeart/2008/layout/LinedList"/>
    <dgm:cxn modelId="{AC64D7F9-24E3-8D47-A8D9-E6DC8630E077}" type="presParOf" srcId="{B14E17B1-7389-0545-878B-EAE38642B4DA}" destId="{74BEB7B3-68C7-394D-83A8-4582D28F1100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82EC5C-5A3B-754F-BB09-132F5B127275}">
      <dsp:nvSpPr>
        <dsp:cNvPr id="0" name=""/>
        <dsp:cNvSpPr/>
      </dsp:nvSpPr>
      <dsp:spPr>
        <a:xfrm>
          <a:off x="0" y="78690"/>
          <a:ext cx="6628804" cy="11407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Urgent care only</a:t>
          </a:r>
        </a:p>
      </dsp:txBody>
      <dsp:txXfrm>
        <a:off x="55687" y="134377"/>
        <a:ext cx="6517430" cy="1029376"/>
      </dsp:txXfrm>
    </dsp:sp>
    <dsp:sp modelId="{5DAAF91E-4F9A-5B4A-8E7D-D0C2729D93B8}">
      <dsp:nvSpPr>
        <dsp:cNvPr id="0" name=""/>
        <dsp:cNvSpPr/>
      </dsp:nvSpPr>
      <dsp:spPr>
        <a:xfrm>
          <a:off x="0" y="1305840"/>
          <a:ext cx="6628804" cy="114075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DMARDS- warfarin</a:t>
          </a:r>
        </a:p>
      </dsp:txBody>
      <dsp:txXfrm>
        <a:off x="55687" y="1361527"/>
        <a:ext cx="6517430" cy="1029376"/>
      </dsp:txXfrm>
    </dsp:sp>
    <dsp:sp modelId="{726A1A0E-8852-1840-98CE-A505F43FDA3C}">
      <dsp:nvSpPr>
        <dsp:cNvPr id="0" name=""/>
        <dsp:cNvSpPr/>
      </dsp:nvSpPr>
      <dsp:spPr>
        <a:xfrm>
          <a:off x="0" y="2532990"/>
          <a:ext cx="6628804" cy="114075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Planning- Patients who were in the shielding category -ACPs</a:t>
          </a:r>
        </a:p>
      </dsp:txBody>
      <dsp:txXfrm>
        <a:off x="55687" y="2588677"/>
        <a:ext cx="6517430" cy="1029376"/>
      </dsp:txXfrm>
    </dsp:sp>
    <dsp:sp modelId="{B9E7DB61-0AD5-A94E-9B11-2ADD0AF99C42}">
      <dsp:nvSpPr>
        <dsp:cNvPr id="0" name=""/>
        <dsp:cNvSpPr/>
      </dsp:nvSpPr>
      <dsp:spPr>
        <a:xfrm>
          <a:off x="0" y="3760140"/>
          <a:ext cx="6628804" cy="114075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000" kern="1200"/>
            <a:t>CONSIDER AND JUSTIFY BENEFIT</a:t>
          </a:r>
        </a:p>
      </dsp:txBody>
      <dsp:txXfrm>
        <a:off x="55687" y="3815827"/>
        <a:ext cx="6517430" cy="10293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47AEEA-36F0-1B4A-AD10-EF02243BE448}">
      <dsp:nvSpPr>
        <dsp:cNvPr id="0" name=""/>
        <dsp:cNvSpPr/>
      </dsp:nvSpPr>
      <dsp:spPr>
        <a:xfrm>
          <a:off x="0" y="4521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How restart?</a:t>
          </a:r>
        </a:p>
      </dsp:txBody>
      <dsp:txXfrm>
        <a:off x="30842" y="76052"/>
        <a:ext cx="6567120" cy="570116"/>
      </dsp:txXfrm>
    </dsp:sp>
    <dsp:sp modelId="{59A19D8A-F290-094B-A7BF-FAFDCFC0902B}">
      <dsp:nvSpPr>
        <dsp:cNvPr id="0" name=""/>
        <dsp:cNvSpPr/>
      </dsp:nvSpPr>
      <dsp:spPr>
        <a:xfrm>
          <a:off x="0" y="75477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494048"/>
                <a:satOff val="2367"/>
                <a:lumOff val="2190"/>
                <a:alphaOff val="0"/>
                <a:tint val="96000"/>
                <a:lumMod val="100000"/>
              </a:schemeClr>
            </a:gs>
            <a:gs pos="78000">
              <a:schemeClr val="accent2">
                <a:hueOff val="-494048"/>
                <a:satOff val="2367"/>
                <a:lumOff val="219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Urgent group?</a:t>
          </a:r>
        </a:p>
      </dsp:txBody>
      <dsp:txXfrm>
        <a:off x="30842" y="785612"/>
        <a:ext cx="6567120" cy="570116"/>
      </dsp:txXfrm>
    </dsp:sp>
    <dsp:sp modelId="{525DB3B2-CF34-F643-BB32-3A4B4A3F88D2}">
      <dsp:nvSpPr>
        <dsp:cNvPr id="0" name=""/>
        <dsp:cNvSpPr/>
      </dsp:nvSpPr>
      <dsp:spPr>
        <a:xfrm>
          <a:off x="0" y="146433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What is needed? What is beneficial? </a:t>
          </a:r>
        </a:p>
      </dsp:txBody>
      <dsp:txXfrm>
        <a:off x="30842" y="1495172"/>
        <a:ext cx="6567120" cy="570116"/>
      </dsp:txXfrm>
    </dsp:sp>
    <dsp:sp modelId="{EFF84B6F-AEBA-5D4E-8A20-C7B71E3BB852}">
      <dsp:nvSpPr>
        <dsp:cNvPr id="0" name=""/>
        <dsp:cNvSpPr/>
      </dsp:nvSpPr>
      <dsp:spPr>
        <a:xfrm>
          <a:off x="0" y="217389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Benefit versus risk</a:t>
          </a:r>
        </a:p>
      </dsp:txBody>
      <dsp:txXfrm>
        <a:off x="30842" y="2204732"/>
        <a:ext cx="6567120" cy="570116"/>
      </dsp:txXfrm>
    </dsp:sp>
    <dsp:sp modelId="{55BEDC1F-62E5-B841-9913-874F2A4DFD3F}">
      <dsp:nvSpPr>
        <dsp:cNvPr id="0" name=""/>
        <dsp:cNvSpPr/>
      </dsp:nvSpPr>
      <dsp:spPr>
        <a:xfrm>
          <a:off x="0" y="288345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First test- team discussion</a:t>
          </a:r>
        </a:p>
      </dsp:txBody>
      <dsp:txXfrm>
        <a:off x="30842" y="2914292"/>
        <a:ext cx="6567120" cy="570116"/>
      </dsp:txXfrm>
    </dsp:sp>
    <dsp:sp modelId="{765DFA3E-0A53-3B44-9C85-D79E914B48F0}">
      <dsp:nvSpPr>
        <dsp:cNvPr id="0" name=""/>
        <dsp:cNvSpPr/>
      </dsp:nvSpPr>
      <dsp:spPr>
        <a:xfrm>
          <a:off x="0" y="359301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2470238"/>
                <a:satOff val="11833"/>
                <a:lumOff val="10948"/>
                <a:alphaOff val="0"/>
                <a:tint val="96000"/>
                <a:lumMod val="100000"/>
              </a:schemeClr>
            </a:gs>
            <a:gs pos="78000">
              <a:schemeClr val="accent2">
                <a:hueOff val="-2470238"/>
                <a:satOff val="11833"/>
                <a:lumOff val="1094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Team: GPs-PN-HCA-PM-Admin-Patient</a:t>
          </a:r>
        </a:p>
      </dsp:txBody>
      <dsp:txXfrm>
        <a:off x="30842" y="3623852"/>
        <a:ext cx="6567120" cy="570116"/>
      </dsp:txXfrm>
    </dsp:sp>
    <dsp:sp modelId="{8976C2B1-0BE9-A243-AF50-9D1A6AB0364D}">
      <dsp:nvSpPr>
        <dsp:cNvPr id="0" name=""/>
        <dsp:cNvSpPr/>
      </dsp:nvSpPr>
      <dsp:spPr>
        <a:xfrm>
          <a:off x="0" y="4302570"/>
          <a:ext cx="6628804" cy="631800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/>
            <a:t>Patient communication</a:t>
          </a:r>
        </a:p>
      </dsp:txBody>
      <dsp:txXfrm>
        <a:off x="30842" y="4333412"/>
        <a:ext cx="6567120" cy="5701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F214D-A1AB-F34A-8BCA-043F6F2138C4}">
      <dsp:nvSpPr>
        <dsp:cNvPr id="0" name=""/>
        <dsp:cNvSpPr/>
      </dsp:nvSpPr>
      <dsp:spPr>
        <a:xfrm>
          <a:off x="0" y="1998"/>
          <a:ext cx="961813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3C3D9A-49A4-874C-BD5D-6EB09157ED96}">
      <dsp:nvSpPr>
        <dsp:cNvPr id="0" name=""/>
        <dsp:cNvSpPr/>
      </dsp:nvSpPr>
      <dsp:spPr>
        <a:xfrm>
          <a:off x="0" y="1998"/>
          <a:ext cx="9618133" cy="6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Respiratory Shielding</a:t>
          </a:r>
        </a:p>
      </dsp:txBody>
      <dsp:txXfrm>
        <a:off x="0" y="1998"/>
        <a:ext cx="9618133" cy="681580"/>
      </dsp:txXfrm>
    </dsp:sp>
    <dsp:sp modelId="{CA159A01-5704-6241-9F5A-8492244AC4BF}">
      <dsp:nvSpPr>
        <dsp:cNvPr id="0" name=""/>
        <dsp:cNvSpPr/>
      </dsp:nvSpPr>
      <dsp:spPr>
        <a:xfrm>
          <a:off x="0" y="683579"/>
          <a:ext cx="9618133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614C8A-ABFA-6249-B531-6F0892F146CC}">
      <dsp:nvSpPr>
        <dsp:cNvPr id="0" name=""/>
        <dsp:cNvSpPr/>
      </dsp:nvSpPr>
      <dsp:spPr>
        <a:xfrm>
          <a:off x="0" y="683579"/>
          <a:ext cx="9618133" cy="6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Diabetes- High HbA1c- others</a:t>
          </a:r>
        </a:p>
      </dsp:txBody>
      <dsp:txXfrm>
        <a:off x="0" y="683579"/>
        <a:ext cx="9618133" cy="681580"/>
      </dsp:txXfrm>
    </dsp:sp>
    <dsp:sp modelId="{71908F0E-B1AE-BC4A-A085-09FCE0DC8D89}">
      <dsp:nvSpPr>
        <dsp:cNvPr id="0" name=""/>
        <dsp:cNvSpPr/>
      </dsp:nvSpPr>
      <dsp:spPr>
        <a:xfrm>
          <a:off x="0" y="1365160"/>
          <a:ext cx="9618133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D5B44A-597A-A14F-A66D-CD414175DAB4}">
      <dsp:nvSpPr>
        <dsp:cNvPr id="0" name=""/>
        <dsp:cNvSpPr/>
      </dsp:nvSpPr>
      <dsp:spPr>
        <a:xfrm>
          <a:off x="0" y="1365160"/>
          <a:ext cx="9618133" cy="6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CKD 4-5</a:t>
          </a:r>
        </a:p>
      </dsp:txBody>
      <dsp:txXfrm>
        <a:off x="0" y="1365160"/>
        <a:ext cx="9618133" cy="681580"/>
      </dsp:txXfrm>
    </dsp:sp>
    <dsp:sp modelId="{2FC7F2AA-56D9-7841-AD6C-2C5C104355D2}">
      <dsp:nvSpPr>
        <dsp:cNvPr id="0" name=""/>
        <dsp:cNvSpPr/>
      </dsp:nvSpPr>
      <dsp:spPr>
        <a:xfrm>
          <a:off x="0" y="2046740"/>
          <a:ext cx="9618133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131598-3E1F-9F41-90F9-8C3CA225AB0C}">
      <dsp:nvSpPr>
        <dsp:cNvPr id="0" name=""/>
        <dsp:cNvSpPr/>
      </dsp:nvSpPr>
      <dsp:spPr>
        <a:xfrm>
          <a:off x="0" y="2046741"/>
          <a:ext cx="9618133" cy="6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Heart failure</a:t>
          </a:r>
        </a:p>
      </dsp:txBody>
      <dsp:txXfrm>
        <a:off x="0" y="2046741"/>
        <a:ext cx="9618133" cy="681580"/>
      </dsp:txXfrm>
    </dsp:sp>
    <dsp:sp modelId="{C8BDC858-7FB8-5143-A7AC-52FB878BABE8}">
      <dsp:nvSpPr>
        <dsp:cNvPr id="0" name=""/>
        <dsp:cNvSpPr/>
      </dsp:nvSpPr>
      <dsp:spPr>
        <a:xfrm>
          <a:off x="0" y="2728321"/>
          <a:ext cx="9618133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F9426-ED68-7341-8EE5-B54E26F7E639}">
      <dsp:nvSpPr>
        <dsp:cNvPr id="0" name=""/>
        <dsp:cNvSpPr/>
      </dsp:nvSpPr>
      <dsp:spPr>
        <a:xfrm>
          <a:off x="0" y="2728321"/>
          <a:ext cx="9618133" cy="6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Dementia</a:t>
          </a:r>
        </a:p>
      </dsp:txBody>
      <dsp:txXfrm>
        <a:off x="0" y="2728321"/>
        <a:ext cx="9618133" cy="681580"/>
      </dsp:txXfrm>
    </dsp:sp>
    <dsp:sp modelId="{8FE4EC7E-F091-7F4C-9AEE-7B4E09DDE397}">
      <dsp:nvSpPr>
        <dsp:cNvPr id="0" name=""/>
        <dsp:cNvSpPr/>
      </dsp:nvSpPr>
      <dsp:spPr>
        <a:xfrm>
          <a:off x="0" y="3409902"/>
          <a:ext cx="9618133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9CE4B-466A-1C45-9309-0C6703AD3F02}">
      <dsp:nvSpPr>
        <dsp:cNvPr id="0" name=""/>
        <dsp:cNvSpPr/>
      </dsp:nvSpPr>
      <dsp:spPr>
        <a:xfrm>
          <a:off x="0" y="3409902"/>
          <a:ext cx="9618133" cy="6815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/>
            <a:t>Other frail or priority patients</a:t>
          </a:r>
        </a:p>
      </dsp:txBody>
      <dsp:txXfrm>
        <a:off x="0" y="3409902"/>
        <a:ext cx="9618133" cy="6815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5/30/21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72970F-185D-5A45-8A0B-20947E8339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92192" y="2404534"/>
            <a:ext cx="8484243" cy="1646302"/>
          </a:xfrm>
        </p:spPr>
        <p:txBody>
          <a:bodyPr/>
          <a:lstStyle/>
          <a:p>
            <a:r>
              <a:rPr lang="en-US" dirty="0"/>
              <a:t>Long Term Conditions Care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E9634A-8C34-0342-AA38-75B508A96D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/>
              <a:t>Our attempt at further </a:t>
            </a:r>
            <a:r>
              <a:rPr lang="en-US" sz="2400" dirty="0" err="1"/>
              <a:t>personalisation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477592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kydivers make a formation above the clouds">
            <a:extLst>
              <a:ext uri="{FF2B5EF4-FFF2-40B4-BE49-F238E27FC236}">
                <a16:creationId xmlns:a16="http://schemas.microsoft.com/office/drawing/2014/main" id="{2A125928-176A-4E2B-81AC-67951592D91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250" r="6641" b="-2"/>
          <a:stretch/>
        </p:blipFill>
        <p:spPr>
          <a:xfrm>
            <a:off x="4269854" y="-1"/>
            <a:ext cx="7922146" cy="6858001"/>
          </a:xfrm>
          <a:custGeom>
            <a:avLst/>
            <a:gdLst/>
            <a:ahLst/>
            <a:cxnLst/>
            <a:rect l="l" t="t" r="r" b="b"/>
            <a:pathLst>
              <a:path w="7922146" h="6858001">
                <a:moveTo>
                  <a:pt x="379987" y="0"/>
                </a:moveTo>
                <a:lnTo>
                  <a:pt x="5304971" y="0"/>
                </a:lnTo>
                <a:lnTo>
                  <a:pt x="7065281" y="0"/>
                </a:lnTo>
                <a:lnTo>
                  <a:pt x="7397540" y="0"/>
                </a:lnTo>
                <a:lnTo>
                  <a:pt x="7397540" y="1"/>
                </a:lnTo>
                <a:lnTo>
                  <a:pt x="7922146" y="1"/>
                </a:lnTo>
                <a:lnTo>
                  <a:pt x="7922146" y="6858001"/>
                </a:lnTo>
                <a:lnTo>
                  <a:pt x="7065281" y="6858001"/>
                </a:lnTo>
                <a:lnTo>
                  <a:pt x="7065281" y="6858000"/>
                </a:lnTo>
                <a:lnTo>
                  <a:pt x="5932989" y="6858000"/>
                </a:lnTo>
                <a:lnTo>
                  <a:pt x="5932989" y="6858001"/>
                </a:lnTo>
                <a:lnTo>
                  <a:pt x="27809" y="6858001"/>
                </a:lnTo>
                <a:lnTo>
                  <a:pt x="1803228" y="4521201"/>
                </a:lnTo>
                <a:close/>
                <a:moveTo>
                  <a:pt x="0" y="0"/>
                </a:moveTo>
                <a:lnTo>
                  <a:pt x="379987" y="0"/>
                </a:lnTo>
                <a:lnTo>
                  <a:pt x="0" y="407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BFED83E-A251-F145-93B5-57A3EBF10C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609600"/>
            <a:ext cx="3851123" cy="1320800"/>
          </a:xfrm>
        </p:spPr>
        <p:txBody>
          <a:bodyPr>
            <a:normAutofit/>
          </a:bodyPr>
          <a:lstStyle/>
          <a:p>
            <a:r>
              <a:rPr lang="en-US" dirty="0"/>
              <a:t>Lessons learnt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D9CD5C-CC72-5341-9E0A-5383A32ED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51122" cy="3880773"/>
          </a:xfrm>
        </p:spPr>
        <p:txBody>
          <a:bodyPr>
            <a:normAutofit/>
          </a:bodyPr>
          <a:lstStyle/>
          <a:p>
            <a:r>
              <a:rPr lang="en-US" dirty="0"/>
              <a:t>Process development</a:t>
            </a:r>
          </a:p>
          <a:p>
            <a:r>
              <a:rPr lang="en-US" dirty="0"/>
              <a:t>Team aware and involved</a:t>
            </a:r>
          </a:p>
          <a:p>
            <a:r>
              <a:rPr lang="en-US" dirty="0" err="1"/>
              <a:t>Personalised</a:t>
            </a:r>
            <a:r>
              <a:rPr lang="en-US" dirty="0"/>
              <a:t> review</a:t>
            </a:r>
          </a:p>
          <a:p>
            <a:r>
              <a:rPr lang="en-US" dirty="0"/>
              <a:t>Comfort in some normality</a:t>
            </a:r>
          </a:p>
          <a:p>
            <a:r>
              <a:rPr lang="en-US" dirty="0"/>
              <a:t>Comfort in reviewing these high risk patients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4FA5DFF-7FE6-4855-84E6-DFA78EE978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371012" y="0"/>
            <a:ext cx="1219200" cy="6858000"/>
          </a:xfrm>
          <a:prstGeom prst="line">
            <a:avLst/>
          </a:prstGeom>
          <a:ln w="952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AFD8CBA-54A3-4363-991B-B9C631BBFA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7425267" y="3681413"/>
            <a:ext cx="4763558" cy="3176587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23">
            <a:extLst>
              <a:ext uri="{FF2B5EF4-FFF2-40B4-BE49-F238E27FC236}">
                <a16:creationId xmlns:a16="http://schemas.microsoft.com/office/drawing/2014/main" id="{3F088236-D655-4F88-B238-E167623580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81476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25">
            <a:extLst>
              <a:ext uri="{FF2B5EF4-FFF2-40B4-BE49-F238E27FC236}">
                <a16:creationId xmlns:a16="http://schemas.microsoft.com/office/drawing/2014/main" id="{3DAC0C92-199E-475C-9390-119A9B027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03442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Isosceles Triangle 24">
            <a:extLst>
              <a:ext uri="{FF2B5EF4-FFF2-40B4-BE49-F238E27FC236}">
                <a16:creationId xmlns:a16="http://schemas.microsoft.com/office/drawing/2014/main" id="{C4CFB339-0ED8-4FE2-9EF1-6D1375B849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32333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27">
            <a:extLst>
              <a:ext uri="{FF2B5EF4-FFF2-40B4-BE49-F238E27FC236}">
                <a16:creationId xmlns:a16="http://schemas.microsoft.com/office/drawing/2014/main" id="{31896C80-2069-4431-9C19-83B9137344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4500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47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Rectangle 28">
            <a:extLst>
              <a:ext uri="{FF2B5EF4-FFF2-40B4-BE49-F238E27FC236}">
                <a16:creationId xmlns:a16="http://schemas.microsoft.com/office/drawing/2014/main" id="{BF120A21-0841-4823-B0C4-28AEBCEF9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98730" y="-8467"/>
            <a:ext cx="1290094" cy="6866467"/>
          </a:xfrm>
          <a:custGeom>
            <a:avLst/>
            <a:gdLst/>
            <a:ahLst/>
            <a:cxnLst/>
            <a:rect l="l" t="t" r="r" b="b"/>
            <a:pathLst>
              <a:path w="1290094" h="6858000">
                <a:moveTo>
                  <a:pt x="1019735" y="0"/>
                </a:moveTo>
                <a:lnTo>
                  <a:pt x="1290094" y="0"/>
                </a:lnTo>
                <a:lnTo>
                  <a:pt x="1290094" y="6858000"/>
                </a:lnTo>
                <a:lnTo>
                  <a:pt x="0" y="6858000"/>
                </a:lnTo>
                <a:lnTo>
                  <a:pt x="1019735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9">
            <a:extLst>
              <a:ext uri="{FF2B5EF4-FFF2-40B4-BE49-F238E27FC236}">
                <a16:creationId xmlns:a16="http://schemas.microsoft.com/office/drawing/2014/main" id="{DBB05BAE-BBD3-4289-899F-A6851503C6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38999" y="-8467"/>
            <a:ext cx="1249825" cy="6866467"/>
          </a:xfrm>
          <a:custGeom>
            <a:avLst/>
            <a:gdLst/>
            <a:ahLst/>
            <a:cxnLst/>
            <a:rect l="l" t="t" r="r" b="b"/>
            <a:pathLst>
              <a:path w="1249825" h="6858000">
                <a:moveTo>
                  <a:pt x="0" y="0"/>
                </a:moveTo>
                <a:lnTo>
                  <a:pt x="1249825" y="0"/>
                </a:lnTo>
                <a:lnTo>
                  <a:pt x="1249825" y="6858000"/>
                </a:lnTo>
                <a:lnTo>
                  <a:pt x="1109382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6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Isosceles Triangle 29">
            <a:extLst>
              <a:ext uri="{FF2B5EF4-FFF2-40B4-BE49-F238E27FC236}">
                <a16:creationId xmlns:a16="http://schemas.microsoft.com/office/drawing/2014/main" id="{9874D11C-36F5-4BBE-A490-019A54E95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71666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49679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B272F7C5-2142-0640-AAD1-178AC4CB9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Second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E73F8-D5D4-FA44-903B-708F88D7D7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October- November 2020 </a:t>
            </a:r>
          </a:p>
          <a:p>
            <a:r>
              <a:rPr lang="en-US" dirty="0"/>
              <a:t>Patients with CKD and Diabetes- semi- urgent as usually 6 monthly</a:t>
            </a:r>
          </a:p>
          <a:p>
            <a:r>
              <a:rPr lang="en-US" dirty="0" err="1"/>
              <a:t>Formalise</a:t>
            </a:r>
            <a:r>
              <a:rPr lang="en-US" dirty="0"/>
              <a:t> decision making</a:t>
            </a:r>
          </a:p>
          <a:p>
            <a:r>
              <a:rPr lang="en-US" dirty="0"/>
              <a:t>Individual review planning</a:t>
            </a:r>
          </a:p>
          <a:p>
            <a:r>
              <a:rPr lang="en-US" dirty="0"/>
              <a:t>Remote review when able</a:t>
            </a:r>
          </a:p>
          <a:p>
            <a:r>
              <a:rPr lang="en-US" dirty="0"/>
              <a:t>Patient communication</a:t>
            </a:r>
          </a:p>
          <a:p>
            <a:r>
              <a:rPr lang="en-US" dirty="0"/>
              <a:t>Further learning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0169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32995-8BF8-C24B-8EF5-3C5F8338D2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75B1-B66B-D543-B6EB-C427C614F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/>
              <a:t>185 patients, main conditions were (multimorbidity): </a:t>
            </a:r>
          </a:p>
          <a:p>
            <a:pPr lvl="0"/>
            <a:r>
              <a:rPr lang="en-GB" dirty="0"/>
              <a:t>Cardiovascular 133</a:t>
            </a:r>
          </a:p>
          <a:p>
            <a:pPr lvl="0"/>
            <a:r>
              <a:rPr lang="en-GB" dirty="0"/>
              <a:t>Diabetes 98</a:t>
            </a:r>
          </a:p>
          <a:p>
            <a:pPr lvl="0"/>
            <a:r>
              <a:rPr lang="en-GB" dirty="0"/>
              <a:t>Asthma 10</a:t>
            </a:r>
          </a:p>
          <a:p>
            <a:pPr lvl="0"/>
            <a:r>
              <a:rPr lang="en-GB" dirty="0"/>
              <a:t>COPD 13</a:t>
            </a:r>
          </a:p>
          <a:p>
            <a:pPr lvl="0"/>
            <a:r>
              <a:rPr lang="en-GB" dirty="0"/>
              <a:t>CKD 84</a:t>
            </a:r>
          </a:p>
          <a:p>
            <a:pPr lvl="0"/>
            <a:r>
              <a:rPr lang="en-GB" dirty="0"/>
              <a:t>Other 36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/>
              <a:t>Also 6 regular non attending patients picked up, 36 months since review, 20 months, one unclear, 34 months, 25 months, 30 months- called these if needed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04096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50774-3B25-D545-B342-A36B14A8E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test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B83D0E-E4FB-5847-83F6-41DFA618EBD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55252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5281DBD7-BEB5-A247-BB25-6340516EF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Common themes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7C288-B025-364C-96FF-4522C87BB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Considering risk- benefit</a:t>
            </a:r>
          </a:p>
          <a:p>
            <a:r>
              <a:rPr lang="en-US" dirty="0"/>
              <a:t>Despite CKD- DM, clinicians comfortable that reviews could be deferred.</a:t>
            </a:r>
          </a:p>
          <a:p>
            <a:r>
              <a:rPr lang="en-US" dirty="0"/>
              <a:t>22% 18 months or more (from previous review)</a:t>
            </a:r>
          </a:p>
          <a:p>
            <a:r>
              <a:rPr lang="en-US" dirty="0"/>
              <a:t>Common themes:</a:t>
            </a:r>
          </a:p>
          <a:p>
            <a:pPr marL="685800" lvl="1"/>
            <a:r>
              <a:rPr lang="en-US" dirty="0"/>
              <a:t>Stable conditions for 3 years plus</a:t>
            </a:r>
          </a:p>
          <a:p>
            <a:pPr marL="685800" lvl="1"/>
            <a:r>
              <a:rPr lang="en-US" dirty="0"/>
              <a:t>No or minimal medications</a:t>
            </a:r>
          </a:p>
          <a:p>
            <a:pPr marL="685800" lvl="1"/>
            <a:r>
              <a:rPr lang="en-US" dirty="0"/>
              <a:t>No existing complications</a:t>
            </a:r>
          </a:p>
          <a:p>
            <a:pPr marL="685800" lvl="1"/>
            <a:r>
              <a:rPr lang="en-US" dirty="0"/>
              <a:t>Very elderly- low value interventions </a:t>
            </a:r>
          </a:p>
        </p:txBody>
      </p:sp>
    </p:spTree>
    <p:extLst>
      <p:ext uri="{BB962C8B-B14F-4D97-AF65-F5344CB8AC3E}">
        <p14:creationId xmlns:p14="http://schemas.microsoft.com/office/powerpoint/2010/main" val="34182443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1FF0CB-83A2-B746-A929-6D594B550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r>
              <a:rPr lang="en-US"/>
              <a:t>Going forward</a:t>
            </a:r>
            <a:endParaRPr lang="en-US" dirty="0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717A0-8974-F448-80A3-F01ACC311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918" y="1109145"/>
            <a:ext cx="6341016" cy="4603900"/>
          </a:xfrm>
        </p:spPr>
        <p:txBody>
          <a:bodyPr anchor="ctr">
            <a:normAutofit/>
          </a:bodyPr>
          <a:lstStyle/>
          <a:p>
            <a:r>
              <a:rPr lang="en-US" dirty="0"/>
              <a:t>Reduce low value testing</a:t>
            </a:r>
          </a:p>
          <a:p>
            <a:r>
              <a:rPr lang="en-US" dirty="0" err="1"/>
              <a:t>Personalised</a:t>
            </a:r>
            <a:r>
              <a:rPr lang="en-US" dirty="0"/>
              <a:t> testing</a:t>
            </a:r>
          </a:p>
          <a:p>
            <a:r>
              <a:rPr lang="en-US" dirty="0" err="1"/>
              <a:t>Personalised</a:t>
            </a:r>
            <a:r>
              <a:rPr lang="en-US" dirty="0"/>
              <a:t> recall</a:t>
            </a:r>
          </a:p>
          <a:p>
            <a:r>
              <a:rPr lang="en-US" dirty="0"/>
              <a:t>Jointly agreed</a:t>
            </a:r>
          </a:p>
          <a:p>
            <a:r>
              <a:rPr lang="en-US" dirty="0"/>
              <a:t>Aim for remote follow up review but flexible</a:t>
            </a:r>
          </a:p>
          <a:p>
            <a:r>
              <a:rPr lang="en-US" dirty="0"/>
              <a:t>Adding in remote data gathering</a:t>
            </a:r>
          </a:p>
          <a:p>
            <a:r>
              <a:rPr lang="en-US" dirty="0"/>
              <a:t>Increasing team approach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0464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3AD59-348E-714D-B0D0-93ADAF2D77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3A5949-9707-994A-B89D-B6FF334B70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278 patients</a:t>
            </a:r>
          </a:p>
          <a:p>
            <a:r>
              <a:rPr lang="en-US" dirty="0"/>
              <a:t>Mainly CV</a:t>
            </a:r>
          </a:p>
          <a:p>
            <a:r>
              <a:rPr lang="en-US" dirty="0"/>
              <a:t>Some DM-CKD</a:t>
            </a:r>
          </a:p>
          <a:p>
            <a:r>
              <a:rPr lang="en-US" dirty="0"/>
              <a:t>Some COPD-Asthma</a:t>
            </a:r>
          </a:p>
          <a:p>
            <a:endParaRPr lang="en-US" dirty="0"/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D177F3B-E695-F842-BE66-09FD7F45C6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5556252"/>
              </p:ext>
            </p:extLst>
          </p:nvPr>
        </p:nvGraphicFramePr>
        <p:xfrm>
          <a:off x="2917998" y="1400175"/>
          <a:ext cx="6626052" cy="4921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0243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C8224A5-AB92-6145-92A4-682FC0C50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Time from last review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B24AB1F-544B-0C4D-B46E-60E6E17028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2029829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681448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423CA5-E2E1-4789-B759-9906C1C9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"/>
            <a:ext cx="4660126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4660127" y="-3"/>
            <a:ext cx="1056745" cy="6858001"/>
          </a:xfrm>
          <a:prstGeom prst="triangle">
            <a:avLst>
              <a:gd name="adj" fmla="val 100000"/>
            </a:avLst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87E1E3-6B0F-9942-A8FA-59C3F7FBB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3754" y="643467"/>
            <a:ext cx="4203045" cy="137560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Justifications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8D0E4B-B37F-9D43-8C55-484D3907A879}"/>
              </a:ext>
            </a:extLst>
          </p:cNvPr>
          <p:cNvSpPr txBox="1"/>
          <p:nvPr/>
        </p:nvSpPr>
        <p:spPr>
          <a:xfrm>
            <a:off x="673754" y="2160590"/>
            <a:ext cx="3973943" cy="34401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bg1"/>
                </a:solidFill>
              </a:rPr>
              <a:t>1. Stable condition &gt; 3 years (18m)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bg1"/>
                </a:solidFill>
              </a:rPr>
              <a:t>2. Stable condition &gt; 3 years, low risk (24m)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bg1"/>
                </a:solidFill>
              </a:rPr>
              <a:t>3. Elderly,&lt;value, low risk (12-15m)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bg1"/>
                </a:solidFill>
              </a:rPr>
              <a:t>4. Bloods done elsewhere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bg1"/>
                </a:solidFill>
              </a:rPr>
              <a:t>5. Not extended, due now</a:t>
            </a:r>
          </a:p>
          <a:p>
            <a:pPr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en-US" dirty="0">
                <a:solidFill>
                  <a:schemeClr val="bg1"/>
                </a:solidFill>
              </a:rPr>
              <a:t>6. Other</a:t>
            </a: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55696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E3F7CB8-66FE-6747-901F-DD9DA24DC8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4332489"/>
              </p:ext>
            </p:extLst>
          </p:nvPr>
        </p:nvGraphicFramePr>
        <p:xfrm>
          <a:off x="6096001" y="972608"/>
          <a:ext cx="5143500" cy="49002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30537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67662F-4B67-F749-8367-4ED813B80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 home message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E81EA-7ABD-1148-BF2E-4E12A9092C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Consider value for individual</a:t>
            </a:r>
          </a:p>
          <a:p>
            <a:r>
              <a:rPr lang="en-GB" dirty="0"/>
              <a:t>Value of review timing</a:t>
            </a:r>
          </a:p>
          <a:p>
            <a:r>
              <a:rPr lang="en-GB" dirty="0"/>
              <a:t>Value of tests</a:t>
            </a:r>
          </a:p>
          <a:p>
            <a:r>
              <a:rPr lang="en-GB" dirty="0"/>
              <a:t>Inform patients</a:t>
            </a:r>
          </a:p>
          <a:p>
            <a:r>
              <a:rPr lang="en-GB" dirty="0"/>
              <a:t>Involve patients</a:t>
            </a:r>
          </a:p>
          <a:p>
            <a:r>
              <a:rPr lang="en-GB" dirty="0"/>
              <a:t>Keep whole team informed and involved</a:t>
            </a:r>
          </a:p>
          <a:p>
            <a:r>
              <a:rPr lang="en-GB" dirty="0"/>
              <a:t>Different but the same</a:t>
            </a:r>
          </a:p>
          <a:p>
            <a:r>
              <a:rPr lang="en-GB" dirty="0"/>
              <a:t>Mostly: no handbook for this- understand- engage- plan- test and review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035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0E97DA9-9753-8844-A324-E10A9BDA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Who am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55E8C-47C3-7245-8DDB-2C34636D56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Nico </a:t>
            </a:r>
            <a:r>
              <a:rPr lang="en-US" dirty="0" err="1"/>
              <a:t>Grunenberg</a:t>
            </a:r>
            <a:endParaRPr lang="en-US" dirty="0"/>
          </a:p>
          <a:p>
            <a:r>
              <a:rPr lang="en-US" dirty="0"/>
              <a:t>General practitioner- Ravenswood surgery- </a:t>
            </a:r>
            <a:r>
              <a:rPr lang="en-US" dirty="0" err="1"/>
              <a:t>Forfar</a:t>
            </a:r>
            <a:endParaRPr lang="en-US" dirty="0"/>
          </a:p>
          <a:p>
            <a:r>
              <a:rPr lang="en-US" dirty="0"/>
              <a:t>Scottish Quality and Safety Fellow</a:t>
            </a:r>
          </a:p>
          <a:p>
            <a:r>
              <a:rPr lang="en-US" dirty="0"/>
              <a:t>Clinical lead in QI</a:t>
            </a:r>
          </a:p>
          <a:p>
            <a:r>
              <a:rPr lang="en-US" dirty="0"/>
              <a:t>Special interest in patient engagement and person </a:t>
            </a:r>
            <a:r>
              <a:rPr lang="en-US" dirty="0" err="1"/>
              <a:t>centred</a:t>
            </a:r>
            <a:r>
              <a:rPr lang="en-US" dirty="0"/>
              <a:t> care</a:t>
            </a:r>
          </a:p>
        </p:txBody>
      </p:sp>
    </p:spTree>
    <p:extLst>
      <p:ext uri="{BB962C8B-B14F-4D97-AF65-F5344CB8AC3E}">
        <p14:creationId xmlns:p14="http://schemas.microsoft.com/office/powerpoint/2010/main" val="22972010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C7F74-02EA-7C49-B8E6-AA9D839A8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 pandemic</a:t>
            </a:r>
          </a:p>
        </p:txBody>
      </p:sp>
      <p:pic>
        <p:nvPicPr>
          <p:cNvPr id="4" name="Content Placeholder 23">
            <a:extLst>
              <a:ext uri="{FF2B5EF4-FFF2-40B4-BE49-F238E27FC236}">
                <a16:creationId xmlns:a16="http://schemas.microsoft.com/office/drawing/2014/main" id="{9814C593-2344-4F4F-A181-2E06227DE0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359" y="1270000"/>
            <a:ext cx="8249444" cy="420401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928938D-6462-7546-9767-A28403B951A0}"/>
              </a:ext>
            </a:extLst>
          </p:cNvPr>
          <p:cNvSpPr txBox="1"/>
          <p:nvPr/>
        </p:nvSpPr>
        <p:spPr>
          <a:xfrm>
            <a:off x="428625" y="5600700"/>
            <a:ext cx="9586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House of Care works to make Care and Support Planning conversations routine for people</a:t>
            </a:r>
          </a:p>
          <a:p>
            <a:r>
              <a:rPr lang="en-GB" dirty="0"/>
              <a:t> with long term conditions and support self management.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372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534E6-20FC-2440-A073-8DF87B859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co-design</a:t>
            </a:r>
          </a:p>
        </p:txBody>
      </p:sp>
      <p:pic>
        <p:nvPicPr>
          <p:cNvPr id="5" name="Content Placeholder 4" descr="Chart, line chart&#10;&#10;Description automatically generated">
            <a:extLst>
              <a:ext uri="{FF2B5EF4-FFF2-40B4-BE49-F238E27FC236}">
                <a16:creationId xmlns:a16="http://schemas.microsoft.com/office/drawing/2014/main" id="{825606AA-EF4E-1646-8065-AE7BB3F4EB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89575" y="1343026"/>
            <a:ext cx="7473108" cy="4699000"/>
          </a:xfrm>
        </p:spPr>
      </p:pic>
    </p:spTree>
    <p:extLst>
      <p:ext uri="{BB962C8B-B14F-4D97-AF65-F5344CB8AC3E}">
        <p14:creationId xmlns:p14="http://schemas.microsoft.com/office/powerpoint/2010/main" val="1212316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189F64-DCC8-0E4F-A510-B4E0A888F5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During initial pandemic peak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F7023CF-FC65-4F02-87D3-72BD7A6727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14097491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9176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1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76CAFC-AFED-CF4C-8857-D2C88D72A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Post first peak</a:t>
            </a:r>
          </a:p>
        </p:txBody>
      </p:sp>
      <p:grpSp>
        <p:nvGrpSpPr>
          <p:cNvPr id="34" name="Group 2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2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36" name="Content Placeholder 2">
            <a:extLst>
              <a:ext uri="{FF2B5EF4-FFF2-40B4-BE49-F238E27FC236}">
                <a16:creationId xmlns:a16="http://schemas.microsoft.com/office/drawing/2014/main" id="{3590CBE6-3847-4268-9E50-26841FE694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2774210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01034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3169095-286C-DF42-BBE1-175DF36254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US" dirty="0"/>
              <a:t>Priority group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9F8FA8-85CE-48D8-865A-DE774807AC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6323313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5554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D6B53161-AB43-C745-818D-79F1C9B8C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Initial Test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28771-5693-6947-AC67-1E13C8B683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US" dirty="0"/>
              <a:t>Summer 2020</a:t>
            </a:r>
          </a:p>
          <a:p>
            <a:r>
              <a:rPr lang="en-US" dirty="0"/>
              <a:t>Identify high risk group</a:t>
            </a:r>
          </a:p>
          <a:p>
            <a:r>
              <a:rPr lang="en-US" dirty="0"/>
              <a:t>Usual GP notes review</a:t>
            </a:r>
          </a:p>
          <a:p>
            <a:r>
              <a:rPr lang="en-US" dirty="0"/>
              <a:t>Decide how soon needed review</a:t>
            </a:r>
          </a:p>
          <a:p>
            <a:r>
              <a:rPr lang="en-US" dirty="0"/>
              <a:t>Decide what was needed- reduce low value</a:t>
            </a:r>
          </a:p>
          <a:p>
            <a:r>
              <a:rPr lang="en-US" dirty="0" err="1"/>
              <a:t>Personalise</a:t>
            </a:r>
            <a:endParaRPr lang="en-US" dirty="0"/>
          </a:p>
          <a:p>
            <a:r>
              <a:rPr lang="en-US" dirty="0"/>
              <a:t>Calibration exercise</a:t>
            </a:r>
          </a:p>
        </p:txBody>
      </p:sp>
    </p:spTree>
    <p:extLst>
      <p:ext uri="{BB962C8B-B14F-4D97-AF65-F5344CB8AC3E}">
        <p14:creationId xmlns:p14="http://schemas.microsoft.com/office/powerpoint/2010/main" val="4177817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12A3E-FABB-534C-B990-99326F87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8AC97232-572C-624D-90F2-7F9F7986D03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77863" y="2160588"/>
          <a:ext cx="8596312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929657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1632</TotalTime>
  <Words>465</Words>
  <Application>Microsoft Macintosh PowerPoint</Application>
  <PresentationFormat>Widescreen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Trebuchet MS</vt:lpstr>
      <vt:lpstr>Wingdings 3</vt:lpstr>
      <vt:lpstr>Facet</vt:lpstr>
      <vt:lpstr>Long Term Conditions Care</vt:lpstr>
      <vt:lpstr>Who am I</vt:lpstr>
      <vt:lpstr>Pre- pandemic</vt:lpstr>
      <vt:lpstr>Initial co-design</vt:lpstr>
      <vt:lpstr>During initial pandemic peak</vt:lpstr>
      <vt:lpstr>Post first peak</vt:lpstr>
      <vt:lpstr>Priority group</vt:lpstr>
      <vt:lpstr>Initial Test</vt:lpstr>
      <vt:lpstr>Lessons learnt</vt:lpstr>
      <vt:lpstr>Lessons learnt</vt:lpstr>
      <vt:lpstr>Second test</vt:lpstr>
      <vt:lpstr>Second test</vt:lpstr>
      <vt:lpstr>Second test</vt:lpstr>
      <vt:lpstr>Common themes</vt:lpstr>
      <vt:lpstr>Going forward</vt:lpstr>
      <vt:lpstr>Final test</vt:lpstr>
      <vt:lpstr>Time from last review</vt:lpstr>
      <vt:lpstr>Justifications</vt:lpstr>
      <vt:lpstr>Take home message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Long Term Conditions Care</dc:title>
  <dc:creator>Nico Grunenberg</dc:creator>
  <cp:lastModifiedBy>Nico Grunenberg</cp:lastModifiedBy>
  <cp:revision>12</cp:revision>
  <dcterms:created xsi:type="dcterms:W3CDTF">2021-05-30T17:33:23Z</dcterms:created>
  <dcterms:modified xsi:type="dcterms:W3CDTF">2021-05-31T20:45:39Z</dcterms:modified>
</cp:coreProperties>
</file>