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357" r:id="rId3"/>
    <p:sldId id="383" r:id="rId4"/>
    <p:sldId id="388" r:id="rId5"/>
    <p:sldId id="391" r:id="rId6"/>
    <p:sldId id="382" r:id="rId7"/>
    <p:sldId id="348" r:id="rId8"/>
    <p:sldId id="397" r:id="rId9"/>
    <p:sldId id="396" r:id="rId10"/>
    <p:sldId id="399" r:id="rId11"/>
    <p:sldId id="393" r:id="rId12"/>
    <p:sldId id="386" r:id="rId13"/>
    <p:sldId id="398" r:id="rId14"/>
    <p:sldId id="392" r:id="rId15"/>
    <p:sldId id="390" r:id="rId16"/>
    <p:sldId id="389" r:id="rId17"/>
    <p:sldId id="349" r:id="rId18"/>
    <p:sldId id="395" r:id="rId19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01678-7C91-47EC-BFBF-A9FF69958502}" type="datetimeFigureOut">
              <a:rPr lang="en-GB" smtClean="0"/>
              <a:pPr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E481-65F5-4595-A96F-05648B47B4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39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5E80B-868E-4429-BDFD-DEB6647B44F5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BAB7-D4E2-43A6-9769-D784464CB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372C5-B770-4EEE-A3A1-B719C61E5AD2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C4297-BFCB-4309-A19D-3AE7AB12B1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EB94-39C9-4B56-999C-BA1F6379DAD7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84FD-3EE1-45B5-A8A7-754F61358B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6F20-EA29-480A-8A39-C1E68E7BF7EB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B392-9F13-47AA-AE02-A3BE29B45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35334-1E1A-4814-8A38-483588538BBF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84BA-3276-4470-B094-F680B128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490C6-4553-49DC-ADC0-3E85C7FE0F95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49E0-A0FC-4F4E-8EF6-834E16308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A458-954F-4EF3-B40F-48E963E61FF8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E432-C6D2-4686-9447-F214CE0C0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AB69-649D-4F35-906A-6B246B199B26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1037-583E-4F03-AC8C-18EB4570D8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C29FE-7993-42F2-83C4-0C3CDD7BCC2D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67AA-6073-4B68-A4FB-87B955735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3B63-1D21-4CA5-8071-EED255D37D09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64F7-3989-4654-9E0E-0096310938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FDF9-B6CF-4C4E-9150-1AF50E837C74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C34D-8A7A-4D37-8860-DDB9388891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6A219-93F5-431D-AAEC-B463057BF01F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5AF0F-FD86-4494-840F-671DAD49C8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9"/>
          <p:cNvSpPr>
            <a:spLocks noGrp="1"/>
          </p:cNvSpPr>
          <p:nvPr>
            <p:ph sz="quarter" idx="4"/>
          </p:nvPr>
        </p:nvSpPr>
        <p:spPr>
          <a:xfrm>
            <a:off x="728377" y="690189"/>
            <a:ext cx="4265612" cy="58181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sz="4800" b="1" dirty="0" smtClean="0"/>
              <a:t>Wellbeing &amp; Resilience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sz="4800" b="1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GB" dirty="0" smtClean="0"/>
          </a:p>
          <a:p>
            <a:pPr marL="0" indent="0" eaLnBrk="1" hangingPunct="1">
              <a:buNone/>
            </a:pPr>
            <a:r>
              <a:rPr lang="en-GB" sz="2400" dirty="0" smtClean="0"/>
              <a:t>Paul Graham</a:t>
            </a:r>
          </a:p>
          <a:p>
            <a:pPr marL="0" indent="0" eaLnBrk="1" hangingPunct="1">
              <a:buFont typeface="Arial" charset="0"/>
              <a:buNone/>
            </a:pPr>
            <a:endParaRPr lang="en-GB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en-GB" sz="24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dirty="0" smtClean="0"/>
              <a:t>January 2021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 l="8485" t="7161" r="6250" b="5901"/>
          <a:stretch>
            <a:fillRect/>
          </a:stretch>
        </p:blipFill>
        <p:spPr bwMode="auto">
          <a:xfrm>
            <a:off x="5340350" y="1316038"/>
            <a:ext cx="68516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ViA Logo 1_180913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6526" y="5961213"/>
            <a:ext cx="1270242" cy="89678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7" y="5609756"/>
            <a:ext cx="3350021" cy="114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2"/>
          <a:stretch/>
        </p:blipFill>
        <p:spPr>
          <a:xfrm>
            <a:off x="423088" y="0"/>
            <a:ext cx="5240740" cy="688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41"/>
          <a:stretch/>
        </p:blipFill>
        <p:spPr>
          <a:xfrm>
            <a:off x="6045950" y="2829"/>
            <a:ext cx="5682018" cy="68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ViA Logo 1_180913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5961213"/>
            <a:ext cx="1270242" cy="89678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13" y="1280161"/>
            <a:ext cx="12531494" cy="40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07" y="999933"/>
            <a:ext cx="5751786" cy="5410747"/>
          </a:xfrm>
        </p:spPr>
        <p:txBody>
          <a:bodyPr/>
          <a:lstStyle/>
          <a:p>
            <a:r>
              <a:rPr lang="en-GB" sz="4400" dirty="0" smtClean="0">
                <a:solidFill>
                  <a:srgbClr val="002060"/>
                </a:solidFill>
              </a:rPr>
              <a:t> </a:t>
            </a:r>
            <a:r>
              <a:rPr lang="en-GB" sz="4000" dirty="0" smtClean="0">
                <a:solidFill>
                  <a:srgbClr val="002060"/>
                </a:solidFill>
              </a:rPr>
              <a:t>Eat well &amp; hydrate</a:t>
            </a:r>
          </a:p>
          <a:p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smtClean="0">
                <a:solidFill>
                  <a:srgbClr val="002060"/>
                </a:solidFill>
              </a:rPr>
              <a:t>Sleep</a:t>
            </a:r>
          </a:p>
          <a:p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4000" dirty="0" smtClean="0">
                <a:solidFill>
                  <a:srgbClr val="002060"/>
                </a:solidFill>
              </a:rPr>
              <a:t>Exercise</a:t>
            </a:r>
          </a:p>
          <a:p>
            <a:r>
              <a:rPr lang="en-GB" sz="4000" dirty="0" smtClean="0">
                <a:solidFill>
                  <a:srgbClr val="002060"/>
                </a:solidFill>
              </a:rPr>
              <a:t> Be willing to face reality with a sense of realistic optimism  </a:t>
            </a:r>
          </a:p>
          <a:p>
            <a:r>
              <a:rPr lang="en-GB" sz="4000" dirty="0" smtClean="0">
                <a:solidFill>
                  <a:srgbClr val="002060"/>
                </a:solidFill>
              </a:rPr>
              <a:t> Recognise what you do and do not have control over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5981" y="5927871"/>
            <a:ext cx="2171941" cy="85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61865" y="1024097"/>
            <a:ext cx="5751786" cy="541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Seek support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Learn about simple meditation techniques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Create meaning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Write about it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Do something that takes you away from the issue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			(Southwick &amp;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Charney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407" y="292047"/>
            <a:ext cx="516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10 Steps to Wellbeing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173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880"/>
          <a:stretch/>
        </p:blipFill>
        <p:spPr>
          <a:xfrm>
            <a:off x="177420" y="327546"/>
            <a:ext cx="11905539" cy="60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7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959"/>
          <a:stretch/>
        </p:blipFill>
        <p:spPr>
          <a:xfrm>
            <a:off x="1752628" y="-22860"/>
            <a:ext cx="8808692" cy="69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ViA Logo 1_180913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5961213"/>
            <a:ext cx="1270242" cy="89678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ViA Logo 1_180913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5961213"/>
            <a:ext cx="1270242" cy="896787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1" y="360513"/>
            <a:ext cx="1075334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3" y="0"/>
            <a:ext cx="7106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228887"/>
            <a:ext cx="4937760" cy="77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65" y="-1"/>
            <a:ext cx="10310295" cy="688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5981" y="5927871"/>
            <a:ext cx="2171941" cy="85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person centered colla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6437" y="5877788"/>
            <a:ext cx="980211" cy="98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40" y="0"/>
            <a:ext cx="9748892" cy="6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" b="1493"/>
          <a:stretch/>
        </p:blipFill>
        <p:spPr>
          <a:xfrm>
            <a:off x="1337481" y="3703"/>
            <a:ext cx="9474991" cy="685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1391"/>
            <a:ext cx="10789920" cy="64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437" y="120426"/>
            <a:ext cx="10515600" cy="1325563"/>
          </a:xfrm>
        </p:spPr>
        <p:txBody>
          <a:bodyPr/>
          <a:lstStyle/>
          <a:p>
            <a:r>
              <a:rPr lang="en-GB" sz="6000" b="1" i="1" dirty="0" smtClean="0">
                <a:solidFill>
                  <a:srgbClr val="C00000"/>
                </a:solidFill>
              </a:rPr>
              <a:t>Resilience</a:t>
            </a:r>
            <a:endParaRPr lang="en-GB" sz="60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69" y="1400625"/>
            <a:ext cx="11397803" cy="4351338"/>
          </a:xfrm>
        </p:spPr>
        <p:txBody>
          <a:bodyPr/>
          <a:lstStyle/>
          <a:p>
            <a:pPr>
              <a:buNone/>
            </a:pPr>
            <a:r>
              <a:rPr lang="en-GB" sz="5400" dirty="0" smtClean="0"/>
              <a:t>“Is the </a:t>
            </a:r>
            <a:r>
              <a:rPr lang="en-GB" sz="5400" b="1" i="1" dirty="0" smtClean="0">
                <a:solidFill>
                  <a:srgbClr val="7030A0"/>
                </a:solidFill>
              </a:rPr>
              <a:t>capacity to remain flexible </a:t>
            </a:r>
            <a:r>
              <a:rPr lang="en-GB" sz="5400" dirty="0" smtClean="0"/>
              <a:t>in our </a:t>
            </a:r>
            <a:r>
              <a:rPr lang="en-GB" sz="5400" b="1" i="1" dirty="0" smtClean="0">
                <a:solidFill>
                  <a:srgbClr val="002060"/>
                </a:solidFill>
              </a:rPr>
              <a:t>thoughts</a:t>
            </a:r>
            <a:r>
              <a:rPr lang="en-GB" sz="5400" dirty="0" smtClean="0"/>
              <a:t>, </a:t>
            </a:r>
            <a:r>
              <a:rPr lang="en-GB" sz="5400" b="1" i="1" dirty="0" smtClean="0">
                <a:solidFill>
                  <a:srgbClr val="002060"/>
                </a:solidFill>
              </a:rPr>
              <a:t>feelings</a:t>
            </a:r>
            <a:r>
              <a:rPr lang="en-GB" sz="5400" dirty="0" smtClean="0"/>
              <a:t>, and </a:t>
            </a:r>
            <a:r>
              <a:rPr lang="en-GB" sz="5400" b="1" i="1" dirty="0" smtClean="0">
                <a:solidFill>
                  <a:srgbClr val="002060"/>
                </a:solidFill>
              </a:rPr>
              <a:t>behaviours</a:t>
            </a:r>
            <a:r>
              <a:rPr lang="en-GB" sz="5400" dirty="0" smtClean="0"/>
              <a:t> when faced by a </a:t>
            </a:r>
            <a:r>
              <a:rPr lang="en-GB" sz="5400" b="1" i="1" dirty="0" smtClean="0">
                <a:solidFill>
                  <a:srgbClr val="FF0000"/>
                </a:solidFill>
              </a:rPr>
              <a:t>life disruption</a:t>
            </a:r>
            <a:r>
              <a:rPr lang="en-GB" sz="5400" dirty="0" smtClean="0"/>
              <a:t>, or </a:t>
            </a:r>
            <a:r>
              <a:rPr lang="en-GB" sz="5400" b="1" i="1" dirty="0" smtClean="0">
                <a:solidFill>
                  <a:srgbClr val="FF0000"/>
                </a:solidFill>
              </a:rPr>
              <a:t>extended periods of pressure</a:t>
            </a:r>
            <a:r>
              <a:rPr lang="en-GB" sz="5400" dirty="0" smtClean="0"/>
              <a:t>, so that we emerge from difficulty </a:t>
            </a:r>
            <a:r>
              <a:rPr lang="en-GB" sz="5400" b="1" i="1" dirty="0" smtClean="0">
                <a:solidFill>
                  <a:schemeClr val="accent6">
                    <a:lumMod val="50000"/>
                  </a:schemeClr>
                </a:solidFill>
              </a:rPr>
              <a:t>stronger</a:t>
            </a:r>
            <a:r>
              <a:rPr lang="en-GB" sz="5400" dirty="0" smtClean="0"/>
              <a:t>, </a:t>
            </a:r>
            <a:r>
              <a:rPr lang="en-GB" sz="5400" b="1" i="1" dirty="0" smtClean="0">
                <a:solidFill>
                  <a:schemeClr val="accent6">
                    <a:lumMod val="50000"/>
                  </a:schemeClr>
                </a:solidFill>
              </a:rPr>
              <a:t>wiser</a:t>
            </a:r>
            <a:r>
              <a:rPr lang="en-GB" sz="5400" dirty="0" smtClean="0"/>
              <a:t> and </a:t>
            </a:r>
            <a:r>
              <a:rPr lang="en-GB" sz="5400" b="1" i="1" dirty="0" smtClean="0">
                <a:solidFill>
                  <a:schemeClr val="accent6">
                    <a:lumMod val="50000"/>
                  </a:schemeClr>
                </a:solidFill>
              </a:rPr>
              <a:t>more able</a:t>
            </a:r>
            <a:r>
              <a:rPr lang="en-GB" sz="5400" dirty="0" smtClean="0"/>
              <a:t>.” </a:t>
            </a:r>
            <a:r>
              <a:rPr lang="en-GB" sz="4400" dirty="0" smtClean="0"/>
              <a:t>											                  </a:t>
            </a:r>
            <a:r>
              <a:rPr lang="en-GB" dirty="0" smtClean="0"/>
              <a:t>(Carole Pemberton)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37212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22" y="159061"/>
            <a:ext cx="10515600" cy="1325563"/>
          </a:xfrm>
        </p:spPr>
        <p:txBody>
          <a:bodyPr/>
          <a:lstStyle/>
          <a:p>
            <a:r>
              <a:rPr lang="en-GB" sz="6600" b="1" i="1" dirty="0" smtClean="0">
                <a:solidFill>
                  <a:srgbClr val="C00000"/>
                </a:solidFill>
              </a:rPr>
              <a:t>Creating the right Culture</a:t>
            </a:r>
            <a:endParaRPr lang="en-GB" sz="6600" b="1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86" y="1645319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GB" sz="5400" b="1" i="1" dirty="0" smtClean="0">
                <a:solidFill>
                  <a:srgbClr val="7030A0"/>
                </a:solidFill>
              </a:rPr>
              <a:t> Physical &amp; Psychological Safety</a:t>
            </a:r>
            <a:endParaRPr lang="en-GB" sz="5400" b="1" i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GB" sz="5400" b="1" i="1" dirty="0" smtClean="0">
                <a:solidFill>
                  <a:srgbClr val="002060"/>
                </a:solidFill>
              </a:rPr>
              <a:t> Meaning and Purpose</a:t>
            </a:r>
            <a:endParaRPr lang="en-GB" sz="5400" b="1" i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GB" sz="5400" b="1" i="1" dirty="0" smtClean="0">
                <a:solidFill>
                  <a:srgbClr val="FF0000"/>
                </a:solidFill>
              </a:rPr>
              <a:t> Choice and Autonomy</a:t>
            </a:r>
            <a:endParaRPr lang="en-GB" sz="54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GB" sz="5400" b="1" i="1" dirty="0" smtClean="0">
                <a:solidFill>
                  <a:schemeClr val="accent6">
                    <a:lumMod val="50000"/>
                  </a:schemeClr>
                </a:solidFill>
              </a:rPr>
              <a:t> Camaraderie and Teamwork</a:t>
            </a:r>
          </a:p>
          <a:p>
            <a:pPr>
              <a:buFontTx/>
              <a:buChar char="-"/>
            </a:pPr>
            <a:r>
              <a:rPr lang="en-GB" sz="5400" b="1" i="1" dirty="0" smtClean="0">
                <a:solidFill>
                  <a:schemeClr val="accent1">
                    <a:lumMod val="75000"/>
                  </a:schemeClr>
                </a:solidFill>
              </a:rPr>
              <a:t> Fairness and Equity</a:t>
            </a:r>
            <a:endParaRPr lang="en-GB" sz="4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74" y="5600699"/>
            <a:ext cx="3762106" cy="12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2090"/>
          <a:stretch/>
        </p:blipFill>
        <p:spPr>
          <a:xfrm>
            <a:off x="1113830" y="0"/>
            <a:ext cx="9967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165</Words>
  <Application>Microsoft Office PowerPoint</Application>
  <PresentationFormat>Widescreen</PresentationFormat>
  <Paragraphs>27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Resilience</vt:lpstr>
      <vt:lpstr>Creating the right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Paterson</dc:creator>
  <cp:lastModifiedBy>Graham, Paul -  Head of Spiritual Care</cp:lastModifiedBy>
  <cp:revision>140</cp:revision>
  <cp:lastPrinted>2020-11-27T12:29:51Z</cp:lastPrinted>
  <dcterms:created xsi:type="dcterms:W3CDTF">2014-03-24T18:46:54Z</dcterms:created>
  <dcterms:modified xsi:type="dcterms:W3CDTF">2021-01-28T14:26:21Z</dcterms:modified>
</cp:coreProperties>
</file>