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1" r:id="rId3"/>
    <p:sldId id="272" r:id="rId4"/>
    <p:sldId id="258" r:id="rId5"/>
    <p:sldId id="259" r:id="rId6"/>
    <p:sldId id="260" r:id="rId7"/>
    <p:sldId id="261" r:id="rId8"/>
    <p:sldId id="268" r:id="rId9"/>
    <p:sldId id="263" r:id="rId10"/>
    <p:sldId id="264" r:id="rId11"/>
    <p:sldId id="265" r:id="rId12"/>
    <p:sldId id="266" r:id="rId13"/>
    <p:sldId id="267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161" autoAdjust="0"/>
  </p:normalViewPr>
  <p:slideViewPr>
    <p:cSldViewPr snapToGrid="0">
      <p:cViewPr varScale="1">
        <p:scale>
          <a:sx n="65" d="100"/>
          <a:sy n="65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D9A37-20F2-4400-B24E-67BB9D46349D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AFE43-785F-4B92-9FEE-23E8674F006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820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FE43-785F-4B92-9FEE-23E8674F006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23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FE43-785F-4B92-9FEE-23E8674F006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230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FE43-785F-4B92-9FEE-23E8674F0068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947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2DE1D-CD69-4258-9E8C-785E90A3A051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18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23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95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45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86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68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57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26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6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24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02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AC482-7BA9-420B-8246-074C4C819585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0C73-D023-4AED-A320-EB86A4AF3B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41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mis.sco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It’s Ok Not To Be Ok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Ray de Souza, National Wellbeing Adviser</a:t>
            </a:r>
          </a:p>
          <a:p>
            <a:r>
              <a:rPr lang="en-GB" dirty="0" smtClean="0"/>
              <a:t>Vikki Bruce, Staff Wellbeing Unit, SG Health Workforce Directorate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995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26" y="189260"/>
            <a:ext cx="10515600" cy="975995"/>
          </a:xfrm>
        </p:spPr>
        <p:txBody>
          <a:bodyPr/>
          <a:lstStyle/>
          <a:p>
            <a:pPr>
              <a:tabLst>
                <a:tab pos="3406775" algn="l"/>
              </a:tabLst>
            </a:pPr>
            <a:r>
              <a:rPr lang="en-GB" dirty="0"/>
              <a:t>National Wellbeing </a:t>
            </a:r>
            <a:r>
              <a:rPr lang="en-GB" dirty="0" smtClean="0"/>
              <a:t>Hub - www.promis.scot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426" y="1001815"/>
            <a:ext cx="8509959" cy="4876800"/>
          </a:xfrm>
        </p:spPr>
        <p:txBody>
          <a:bodyPr>
            <a:noAutofit/>
          </a:bodyPr>
          <a:lstStyle/>
          <a:p>
            <a:r>
              <a:rPr lang="en-GB" sz="2200" dirty="0"/>
              <a:t>The Hub signposts Health and Social Care staff, unpaid carers, volunteers and their families to relevant services, and provides a range of </a:t>
            </a:r>
            <a:r>
              <a:rPr lang="en-GB" sz="2200" dirty="0" smtClean="0"/>
              <a:t>resources </a:t>
            </a:r>
            <a:r>
              <a:rPr lang="en-GB" sz="2200" dirty="0"/>
              <a:t>designed to support the workforce as they respond to the </a:t>
            </a:r>
            <a:r>
              <a:rPr lang="en-GB" sz="2200" dirty="0" smtClean="0"/>
              <a:t>impacts </a:t>
            </a:r>
            <a:r>
              <a:rPr lang="en-GB" sz="2200" dirty="0"/>
              <a:t>of Covid-19. </a:t>
            </a:r>
            <a:endParaRPr lang="en-GB" sz="2200" dirty="0" smtClean="0"/>
          </a:p>
          <a:p>
            <a:r>
              <a:rPr lang="en-GB" sz="2200" dirty="0" smtClean="0"/>
              <a:t>The Hub offers: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dirty="0" smtClean="0"/>
              <a:t>advice </a:t>
            </a:r>
            <a:r>
              <a:rPr lang="en-GB" sz="2000" dirty="0"/>
              <a:t>and evidence-based digital resources to help staff cope with issues such as stress, anxiety and resilience, and improve </a:t>
            </a:r>
            <a:r>
              <a:rPr lang="en-GB" sz="2000" dirty="0" smtClean="0"/>
              <a:t>sleep;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dirty="0"/>
              <a:t>“Coaching for Wellbeing”, a digital coaching service for all health and social care </a:t>
            </a:r>
            <a:r>
              <a:rPr lang="en-GB" sz="2000" dirty="0" smtClean="0"/>
              <a:t>staff; and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dirty="0"/>
              <a:t>a</a:t>
            </a:r>
            <a:r>
              <a:rPr lang="en-GB" sz="2000" dirty="0" smtClean="0"/>
              <a:t> map signposting </a:t>
            </a:r>
            <a:r>
              <a:rPr lang="en-GB" sz="2000" dirty="0"/>
              <a:t>visitors to wellbeing support services in their areas, and a dedicated page for unpaid carers addresses their specific </a:t>
            </a:r>
            <a:r>
              <a:rPr lang="en-GB" sz="2000" dirty="0" smtClean="0"/>
              <a:t>needs.</a:t>
            </a:r>
          </a:p>
          <a:p>
            <a:r>
              <a:rPr lang="en-GB" sz="2000" dirty="0" smtClean="0"/>
              <a:t>Over 64,000 </a:t>
            </a:r>
            <a:r>
              <a:rPr lang="en-GB" sz="2000" dirty="0"/>
              <a:t>users to date; seeking support with self </a:t>
            </a:r>
            <a:r>
              <a:rPr lang="en-GB" sz="2000" dirty="0" smtClean="0"/>
              <a:t>care/coping; average increase of  1200 p.w.  c</a:t>
            </a:r>
            <a:r>
              <a:rPr lang="en-GB" sz="2000" dirty="0"/>
              <a:t>. 41% NHS; 31% social care. </a:t>
            </a:r>
          </a:p>
          <a:p>
            <a:r>
              <a:rPr lang="en-GB" sz="2200" dirty="0" smtClean="0"/>
              <a:t>New webinar programme for Jan-March</a:t>
            </a:r>
          </a:p>
          <a:p>
            <a:r>
              <a:rPr lang="en-GB" sz="2200" dirty="0" smtClean="0"/>
              <a:t>Changes to content: More use of film clips, what’s new, podcasts; new topics (Alcohol, Vaccinations etc.)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288" y="1625936"/>
            <a:ext cx="2582424" cy="16003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361" y="4147640"/>
            <a:ext cx="2504991" cy="125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49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GB" dirty="0"/>
              <a:t>National Wellbeing </a:t>
            </a:r>
            <a:r>
              <a:rPr lang="en-GB" dirty="0" smtClean="0"/>
              <a:t>Helpline - </a:t>
            </a:r>
            <a:r>
              <a:rPr lang="en-GB" dirty="0"/>
              <a:t>0800 111 4191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8521"/>
            <a:ext cx="8271294" cy="5422392"/>
          </a:xfrm>
        </p:spPr>
        <p:txBody>
          <a:bodyPr>
            <a:normAutofit/>
          </a:bodyPr>
          <a:lstStyle/>
          <a:p>
            <a:r>
              <a:rPr lang="en-GB" sz="2400" dirty="0"/>
              <a:t>24/7 support to the health and social care workforce provided by psychological wellbeing practitioners within NHS 24’s Mental Health </a:t>
            </a:r>
            <a:r>
              <a:rPr lang="en-GB" sz="2400" dirty="0" smtClean="0"/>
              <a:t>Hub.</a:t>
            </a:r>
          </a:p>
          <a:p>
            <a:r>
              <a:rPr lang="en-GB" sz="2400" dirty="0" smtClean="0"/>
              <a:t>Trained </a:t>
            </a:r>
            <a:r>
              <a:rPr lang="en-GB" sz="2400" dirty="0"/>
              <a:t>‘psychological wellbeing practitioners’ (PWPs) at NHS 24 offer callers a compassionate and empathic listening service based on the principles of psychological first </a:t>
            </a:r>
            <a:r>
              <a:rPr lang="en-GB" sz="2400" dirty="0" smtClean="0"/>
              <a:t>aid.</a:t>
            </a:r>
          </a:p>
          <a:p>
            <a:r>
              <a:rPr lang="en-GB" sz="2400" dirty="0" smtClean="0"/>
              <a:t>The PWPs also offer advice</a:t>
            </a:r>
            <a:r>
              <a:rPr lang="en-GB" sz="2400" dirty="0"/>
              <a:t>, signposting and onward referral to local staff support services if </a:t>
            </a:r>
            <a:r>
              <a:rPr lang="en-GB" sz="2400" dirty="0" smtClean="0"/>
              <a:t>required (and arrangements in place for staff to be seen outwith their employing Board if they prefer).  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501" y="1733685"/>
            <a:ext cx="2857500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215" y="4209421"/>
            <a:ext cx="2012072" cy="134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30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192" y="136525"/>
            <a:ext cx="10515600" cy="1325563"/>
          </a:xfrm>
        </p:spPr>
        <p:txBody>
          <a:bodyPr/>
          <a:lstStyle/>
          <a:p>
            <a:r>
              <a:rPr lang="en-GB" dirty="0"/>
              <a:t>Additional funding to Boards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2087"/>
            <a:ext cx="8702615" cy="5130441"/>
          </a:xfrm>
        </p:spPr>
        <p:txBody>
          <a:bodyPr>
            <a:normAutofit/>
          </a:bodyPr>
          <a:lstStyle/>
          <a:p>
            <a:r>
              <a:rPr lang="en-GB" sz="2400" dirty="0"/>
              <a:t>Funding for Boards for a workforce development programme to increase Boards’ capacity </a:t>
            </a:r>
            <a:r>
              <a:rPr lang="en-GB" sz="2400" dirty="0" smtClean="0"/>
              <a:t>to </a:t>
            </a:r>
            <a:r>
              <a:rPr lang="en-GB" sz="2400" dirty="0"/>
              <a:t>deliver psychological interventions and therapies to support the mental health and wellbeing of health and social care workforce.   </a:t>
            </a:r>
          </a:p>
          <a:p>
            <a:r>
              <a:rPr lang="en-GB" sz="2400" dirty="0"/>
              <a:t>Boards may also use the resource to fund impactful additional measures to support staff mental health and wellbeing across the stepped care response. </a:t>
            </a:r>
          </a:p>
          <a:p>
            <a:r>
              <a:rPr lang="en-GB" sz="2400" dirty="0" smtClean="0"/>
              <a:t>Boards are employing </a:t>
            </a:r>
            <a:r>
              <a:rPr lang="en-GB" sz="2400" dirty="0"/>
              <a:t>a range of staff - Clinical Psychologists; Applied Psychologists/Therapists/Counsellors; and support staff (e.g. Assistant Psychologists/Admin). </a:t>
            </a:r>
          </a:p>
          <a:p>
            <a:pPr marL="0" indent="0">
              <a:buNone/>
            </a:pPr>
            <a:r>
              <a:rPr lang="en-GB" dirty="0"/>
              <a:t>	</a:t>
            </a:r>
            <a:endParaRPr lang="en-GB" sz="2600" dirty="0"/>
          </a:p>
          <a:p>
            <a:endParaRPr lang="en-GB" sz="26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815" y="2484407"/>
            <a:ext cx="2223708" cy="146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996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Workforce Specialist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7360"/>
            <a:ext cx="8383438" cy="5120640"/>
          </a:xfrm>
        </p:spPr>
        <p:txBody>
          <a:bodyPr>
            <a:normAutofit/>
          </a:bodyPr>
          <a:lstStyle/>
          <a:p>
            <a:r>
              <a:rPr lang="en-GB" sz="2200" dirty="0"/>
              <a:t>Specialism in </a:t>
            </a:r>
            <a:r>
              <a:rPr lang="en-GB" sz="2200" dirty="0" smtClean="0"/>
              <a:t>confidential mental health and addictions treatment </a:t>
            </a:r>
            <a:r>
              <a:rPr lang="en-GB" sz="2200" dirty="0"/>
              <a:t>and </a:t>
            </a:r>
            <a:r>
              <a:rPr lang="en-GB" sz="2200" dirty="0" smtClean="0"/>
              <a:t>support to </a:t>
            </a:r>
            <a:r>
              <a:rPr lang="en-GB" sz="2200" dirty="0" smtClean="0"/>
              <a:t>regulated staff </a:t>
            </a:r>
            <a:r>
              <a:rPr lang="en-GB" sz="2200" dirty="0"/>
              <a:t>who:</a:t>
            </a:r>
          </a:p>
          <a:p>
            <a:pPr>
              <a:buFontTx/>
              <a:buChar char="-"/>
            </a:pPr>
            <a:r>
              <a:rPr lang="en-GB" sz="2200" dirty="0"/>
              <a:t>experience difficulty accessing confidential assessment and treatment for mental health; and </a:t>
            </a:r>
          </a:p>
          <a:p>
            <a:pPr>
              <a:buFontTx/>
              <a:buChar char="-"/>
            </a:pPr>
            <a:r>
              <a:rPr lang="en-GB" sz="2200" dirty="0"/>
              <a:t>are often reluctant to seek help due to concerns about professional implications (e.g. regulator involvement</a:t>
            </a:r>
            <a:r>
              <a:rPr lang="en-GB" sz="2200" dirty="0" smtClean="0"/>
              <a:t>).</a:t>
            </a:r>
          </a:p>
          <a:p>
            <a:pPr lvl="0"/>
            <a:r>
              <a:rPr lang="en-GB" sz="2200" dirty="0" smtClean="0"/>
              <a:t>First </a:t>
            </a:r>
            <a:r>
              <a:rPr lang="en-GB" sz="2200" dirty="0"/>
              <a:t>phase of delivery through NHS Practitioner </a:t>
            </a:r>
            <a:r>
              <a:rPr lang="en-GB" sz="2200" dirty="0" smtClean="0"/>
              <a:t>Health in early 2021 – available to </a:t>
            </a:r>
            <a:r>
              <a:rPr lang="en-GB" sz="2200" dirty="0" smtClean="0"/>
              <a:t>GPs, nurses and </a:t>
            </a:r>
            <a:r>
              <a:rPr lang="en-GB" sz="2200" dirty="0" err="1" smtClean="0"/>
              <a:t>AHPs</a:t>
            </a:r>
            <a:r>
              <a:rPr lang="en-GB" sz="2200" dirty="0" smtClean="0"/>
              <a:t>.</a:t>
            </a:r>
            <a:endParaRPr lang="en-GB" sz="2200" dirty="0"/>
          </a:p>
          <a:p>
            <a:pPr lvl="0"/>
            <a:r>
              <a:rPr lang="en-GB" sz="2200" dirty="0" smtClean="0"/>
              <a:t>Continuing </a:t>
            </a:r>
            <a:r>
              <a:rPr lang="en-GB" sz="2200" dirty="0"/>
              <a:t>to engage with Health Boards on options for the stand-alone WSS, which will </a:t>
            </a:r>
            <a:r>
              <a:rPr lang="en-GB" sz="2200" dirty="0" smtClean="0"/>
              <a:t>be mobilised over </a:t>
            </a:r>
            <a:r>
              <a:rPr lang="en-GB" sz="2200" dirty="0"/>
              <a:t>the course of 2021.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638" y="2642299"/>
            <a:ext cx="2764047" cy="165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8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Questions/issues to explore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can you look after your wellbeing and keep yourselves safe?</a:t>
            </a:r>
          </a:p>
          <a:p>
            <a:r>
              <a:rPr lang="en-GB" dirty="0" smtClean="0"/>
              <a:t>How can you help your colleagues to look after their wellbeing and keep themselves safe? Discussion with Practice team?</a:t>
            </a:r>
          </a:p>
          <a:p>
            <a:r>
              <a:rPr lang="en-GB" dirty="0" smtClean="0"/>
              <a:t>How can you stay </a:t>
            </a:r>
            <a:r>
              <a:rPr lang="en-GB" dirty="0"/>
              <a:t>connected and take advantage of </a:t>
            </a:r>
            <a:r>
              <a:rPr lang="en-GB" dirty="0" smtClean="0"/>
              <a:t>resources?</a:t>
            </a:r>
          </a:p>
          <a:p>
            <a:r>
              <a:rPr lang="en-GB" dirty="0" smtClean="0"/>
              <a:t>What more would help in terms of additional local or national support?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262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000" dirty="0" smtClean="0"/>
              <a:t>It’s OK </a:t>
            </a:r>
            <a:r>
              <a:rPr lang="en-GB" sz="4000" dirty="0"/>
              <a:t>not to feel OK, so please access help and support when you need </a:t>
            </a:r>
            <a:r>
              <a:rPr lang="en-GB" sz="4000" dirty="0" smtClean="0"/>
              <a:t>it.</a:t>
            </a:r>
            <a:endParaRPr lang="en-GB" sz="4000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4000" dirty="0" smtClean="0"/>
              <a:t> </a:t>
            </a:r>
            <a:r>
              <a:rPr lang="en-GB" sz="4000" dirty="0" smtClean="0">
                <a:hlinkClick r:id="rId2"/>
              </a:rPr>
              <a:t>www.promis.scot</a:t>
            </a:r>
            <a:endParaRPr lang="en-GB" sz="4000" dirty="0" smtClean="0"/>
          </a:p>
          <a:p>
            <a:pPr marL="0" indent="0" algn="ctr">
              <a:buNone/>
            </a:pPr>
            <a:r>
              <a:rPr lang="en-GB" sz="4000" dirty="0"/>
              <a:t>0800 111 4191</a:t>
            </a:r>
            <a:endParaRPr lang="en-GB" sz="40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76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/>
              <a:t>To take a moment to consider our mental health and wellbeing and what we will do keep ourselves safe over the coming months.</a:t>
            </a:r>
          </a:p>
          <a:p>
            <a:r>
              <a:rPr lang="en-GB" dirty="0" smtClean="0"/>
              <a:t>To raise awareness of resources to promote good mental health and wellbeing.</a:t>
            </a:r>
          </a:p>
        </p:txBody>
      </p:sp>
    </p:spTree>
    <p:extLst>
      <p:ext uri="{BB962C8B-B14F-4D97-AF65-F5344CB8AC3E}">
        <p14:creationId xmlns:p14="http://schemas.microsoft.com/office/powerpoint/2010/main" val="3872971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Firstly, Thank </a:t>
            </a:r>
            <a:r>
              <a:rPr lang="en-GB" dirty="0"/>
              <a:t>Y</a:t>
            </a:r>
            <a:r>
              <a:rPr lang="en-GB" dirty="0" smtClean="0"/>
              <a:t>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Huge impact of pandemic on GP Practices</a:t>
            </a:r>
          </a:p>
          <a:p>
            <a:r>
              <a:rPr lang="en-GB" dirty="0" smtClean="0"/>
              <a:t>Teams in GP Practices are doing amazing work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488" y="2882900"/>
            <a:ext cx="5145024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 descr="Kendimi sevmeyi nasıl öğrendim – Medium Türkçe – Medium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61" y="365124"/>
            <a:ext cx="10677939" cy="6492875"/>
          </a:xfrm>
        </p:spPr>
      </p:pic>
    </p:spTree>
    <p:extLst>
      <p:ext uri="{BB962C8B-B14F-4D97-AF65-F5344CB8AC3E}">
        <p14:creationId xmlns:p14="http://schemas.microsoft.com/office/powerpoint/2010/main" val="27296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Looking After You: Take Care Of The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Take regular </a:t>
            </a:r>
            <a:r>
              <a:rPr lang="en-GB" dirty="0" smtClean="0"/>
              <a:t>breaks, and try to keep moving. </a:t>
            </a:r>
            <a:endParaRPr lang="en-GB" dirty="0"/>
          </a:p>
          <a:p>
            <a:pPr algn="just"/>
            <a:r>
              <a:rPr lang="en-GB" dirty="0" smtClean="0"/>
              <a:t>Allow time for sleep, rest and respite between shifts. </a:t>
            </a:r>
            <a:endParaRPr lang="en-GB" dirty="0"/>
          </a:p>
          <a:p>
            <a:pPr algn="just"/>
            <a:r>
              <a:rPr lang="en-GB" dirty="0" smtClean="0"/>
              <a:t>Try and stay as connected to your friends and family as much as possible via technology. </a:t>
            </a:r>
            <a:endParaRPr lang="en-GB" dirty="0"/>
          </a:p>
          <a:p>
            <a:pPr algn="just"/>
            <a:r>
              <a:rPr lang="en-GB" dirty="0" smtClean="0"/>
              <a:t>Maintain, where possible, your normal daily routine and a healthy diet, and get fresh air when you can. </a:t>
            </a:r>
          </a:p>
          <a:p>
            <a:pPr algn="just"/>
            <a:r>
              <a:rPr lang="en-GB" dirty="0" smtClean="0"/>
              <a:t>Avoid using unhelpful coping strategies that involve alcohol, tobacco or an unhealthy diet. </a:t>
            </a:r>
          </a:p>
          <a:p>
            <a:pPr algn="just"/>
            <a:r>
              <a:rPr lang="en-GB" dirty="0" smtClean="0"/>
              <a:t>Think about creating a consistent routine to ensure you get the amount of sleep you need, but also about ensuring your bedroom is quiet, dark and a relaxing environment to sleep in.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95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 </a:t>
            </a:r>
            <a:r>
              <a:rPr lang="en-GB" dirty="0"/>
              <a:t>A</a:t>
            </a:r>
            <a:r>
              <a:rPr lang="en-GB" dirty="0" smtClean="0"/>
              <a:t>fter </a:t>
            </a:r>
            <a:r>
              <a:rPr lang="en-GB" dirty="0"/>
              <a:t>E</a:t>
            </a:r>
            <a:r>
              <a:rPr lang="en-GB" dirty="0" smtClean="0"/>
              <a:t>ach Other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Speak to colleagues. They may be feeling the same way. It’s good to talk. </a:t>
            </a:r>
          </a:p>
          <a:p>
            <a:r>
              <a:rPr lang="en-GB" dirty="0" smtClean="0"/>
              <a:t>Peer and social support are often the best buffers against stress and adversity. </a:t>
            </a:r>
            <a:endParaRPr lang="en-GB" dirty="0"/>
          </a:p>
          <a:p>
            <a:r>
              <a:rPr lang="en-GB" dirty="0" smtClean="0"/>
              <a:t>Look out for each other and share small successes about what’s gone well. </a:t>
            </a:r>
            <a:endParaRPr lang="en-GB" dirty="0"/>
          </a:p>
          <a:p>
            <a:r>
              <a:rPr lang="en-GB" dirty="0" smtClean="0"/>
              <a:t>Be kind to each other. This can have a profound impact on wellbeing. </a:t>
            </a:r>
          </a:p>
          <a:p>
            <a:r>
              <a:rPr lang="en-GB" dirty="0" smtClean="0"/>
              <a:t>Leave work in work. </a:t>
            </a:r>
          </a:p>
          <a:p>
            <a:r>
              <a:rPr lang="en-GB" dirty="0"/>
              <a:t>M</a:t>
            </a:r>
            <a:r>
              <a:rPr lang="en-GB" dirty="0" smtClean="0"/>
              <a:t>ake sure you give yourself space to process the events of the day and deal with your feelings.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4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Going Home Check List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Take a moment to think about your day</a:t>
            </a:r>
          </a:p>
          <a:p>
            <a:r>
              <a:rPr lang="en-GB" dirty="0" smtClean="0"/>
              <a:t>Acknowledge one thing that was difficult about your working day  - Let it go</a:t>
            </a:r>
          </a:p>
          <a:p>
            <a:r>
              <a:rPr lang="en-GB" dirty="0" smtClean="0"/>
              <a:t>Consider three things that went well</a:t>
            </a:r>
          </a:p>
          <a:p>
            <a:r>
              <a:rPr lang="en-GB" dirty="0" smtClean="0"/>
              <a:t>Check on your colleagues before you leave – are they ok?</a:t>
            </a:r>
          </a:p>
          <a:p>
            <a:r>
              <a:rPr lang="en-GB" dirty="0" smtClean="0"/>
              <a:t>Are you ok – We are here to support you</a:t>
            </a:r>
          </a:p>
          <a:p>
            <a:r>
              <a:rPr lang="en-GB" dirty="0" smtClean="0"/>
              <a:t>Now switch your attention to home – Rest and recharge</a:t>
            </a:r>
          </a:p>
          <a:p>
            <a:endParaRPr lang="en-GB" dirty="0"/>
          </a:p>
          <a:p>
            <a:r>
              <a:rPr lang="en-GB" dirty="0" smtClean="0"/>
              <a:t>Mindfulness Mental Health</a:t>
            </a:r>
            <a:endParaRPr lang="en-GB" dirty="0"/>
          </a:p>
        </p:txBody>
      </p:sp>
      <p:pic>
        <p:nvPicPr>
          <p:cNvPr id="4" name="Picture 3" descr="checklist - Shipping and Freight Resour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871789"/>
            <a:ext cx="27432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34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805"/>
            <a:ext cx="10515600" cy="1325563"/>
          </a:xfrm>
        </p:spPr>
        <p:txBody>
          <a:bodyPr/>
          <a:lstStyle/>
          <a:p>
            <a:r>
              <a:rPr lang="en-GB" dirty="0" smtClean="0"/>
              <a:t>Local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6025"/>
            <a:ext cx="10859219" cy="5431536"/>
          </a:xfrm>
        </p:spPr>
        <p:txBody>
          <a:bodyPr>
            <a:normAutofit/>
          </a:bodyPr>
          <a:lstStyle/>
          <a:p>
            <a:r>
              <a:rPr lang="en-GB" b="1" dirty="0" smtClean="0"/>
              <a:t>Local Health Board resources </a:t>
            </a:r>
            <a:r>
              <a:rPr lang="en-GB" dirty="0" smtClean="0"/>
              <a:t>such </a:t>
            </a:r>
            <a:r>
              <a:rPr lang="en-GB" dirty="0"/>
              <a:t>as staff wellbeing ‘hubs’, </a:t>
            </a:r>
            <a:r>
              <a:rPr lang="en-GB" dirty="0" smtClean="0"/>
              <a:t>listening services, </a:t>
            </a:r>
            <a:r>
              <a:rPr lang="en-GB" dirty="0"/>
              <a:t>peer support, </a:t>
            </a:r>
            <a:r>
              <a:rPr lang="en-GB" dirty="0" smtClean="0"/>
              <a:t>digital offerings and Occupational Health – available to GPs, practice nurses and GP practice staff, as well as wider NHS and social care staff.</a:t>
            </a:r>
            <a:endParaRPr lang="en-GB" dirty="0"/>
          </a:p>
          <a:p>
            <a:r>
              <a:rPr lang="en-GB" b="1" dirty="0" smtClean="0"/>
              <a:t>Workforce Wellbeing “Champions” </a:t>
            </a:r>
            <a:r>
              <a:rPr lang="en-GB" dirty="0" smtClean="0"/>
              <a:t>– each Health Board, local authority and Health and Social Care Partnership has been asked to nominate a “Champion” for promoting staff wellbeing across their organisation and co-producing national activity to support staff.</a:t>
            </a:r>
          </a:p>
          <a:p>
            <a:endParaRPr lang="en-GB" sz="3100" dirty="0"/>
          </a:p>
          <a:p>
            <a:pPr marL="0" indent="0">
              <a:buNone/>
            </a:pP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val="390449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ational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0953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600" dirty="0"/>
              <a:t>Four complementing and interlinking components: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600" dirty="0"/>
              <a:t>National Wellbeing Hub (www.promis.scot)– digital resources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600" dirty="0"/>
              <a:t>National wellbeing helpline for HSC staff (0800 111 4191)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600" dirty="0"/>
              <a:t>Additional funding to Boards for psychological therapies + interventions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600" dirty="0"/>
              <a:t>Workforce Specialist Service</a:t>
            </a:r>
          </a:p>
          <a:p>
            <a:pPr marL="0" indent="0">
              <a:buNone/>
            </a:pPr>
            <a:r>
              <a:rPr lang="en-GB" sz="2600" dirty="0"/>
              <a:t>This will support staff working across public services as well as the independent and third sectors, building on local staff wellbeing arrangements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9572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1034</Words>
  <Application>Microsoft Office PowerPoint</Application>
  <PresentationFormat>Widescreen</PresentationFormat>
  <Paragraphs>81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 Theme</vt:lpstr>
      <vt:lpstr>It’s Ok Not To Be Ok </vt:lpstr>
      <vt:lpstr>Objectives </vt:lpstr>
      <vt:lpstr>Firstly, Thank You</vt:lpstr>
      <vt:lpstr>PowerPoint Presentation</vt:lpstr>
      <vt:lpstr>Looking After You: Take Care Of The Basics</vt:lpstr>
      <vt:lpstr>Look After Each Other </vt:lpstr>
      <vt:lpstr>Going Home Check List </vt:lpstr>
      <vt:lpstr>Local resources</vt:lpstr>
      <vt:lpstr>National resources</vt:lpstr>
      <vt:lpstr>National Wellbeing Hub - www.promis.scot </vt:lpstr>
      <vt:lpstr>National Wellbeing Helpline - 0800 111 4191</vt:lpstr>
      <vt:lpstr>Additional funding to Boards</vt:lpstr>
      <vt:lpstr>Workforce Specialist Service</vt:lpstr>
      <vt:lpstr>Questions/issues to explore</vt:lpstr>
      <vt:lpstr>PowerPoint Presentation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Ok Not To Be Ok</dc:title>
  <dc:creator>Armstrong A (Anne) (Health)</dc:creator>
  <cp:lastModifiedBy>Bruce V (Victoria)</cp:lastModifiedBy>
  <cp:revision>37</cp:revision>
  <dcterms:created xsi:type="dcterms:W3CDTF">2020-12-22T14:40:21Z</dcterms:created>
  <dcterms:modified xsi:type="dcterms:W3CDTF">2021-01-28T09:38:14Z</dcterms:modified>
</cp:coreProperties>
</file>